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70" r:id="rId9"/>
    <p:sldId id="271" r:id="rId10"/>
    <p:sldId id="272" r:id="rId11"/>
    <p:sldId id="273" r:id="rId12"/>
    <p:sldId id="276" r:id="rId13"/>
    <p:sldId id="287" r:id="rId14"/>
    <p:sldId id="277" r:id="rId15"/>
    <p:sldId id="278" r:id="rId16"/>
    <p:sldId id="279" r:id="rId17"/>
    <p:sldId id="280" r:id="rId18"/>
    <p:sldId id="281" r:id="rId19"/>
    <p:sldId id="288" r:id="rId20"/>
    <p:sldId id="282" r:id="rId21"/>
    <p:sldId id="285" r:id="rId22"/>
    <p:sldId id="286" r:id="rId23"/>
    <p:sldId id="275" r:id="rId24"/>
    <p:sldId id="266" r:id="rId25"/>
  </p:sldIdLst>
  <p:sldSz cx="12192000" cy="6858000"/>
  <p:notesSz cx="6858000" cy="9144000"/>
  <p:embeddedFontLst>
    <p:embeddedFont>
      <p:font typeface="Book Antiqua" panose="02040602050305030304" pitchFamily="18" charset="0"/>
      <p:regular r:id="rId27"/>
      <p:bold r:id="rId28"/>
      <p:italic r:id="rId29"/>
      <p:boldItalic r:id="rId30"/>
    </p:embeddedFon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468882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8236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7068115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470641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372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344246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758164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334058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558108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87615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3" name="Google Shape;17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4" name="Google Shape;17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3355287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825087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25711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411285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24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7" name="Google Shape;317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8" name="Google Shape;318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4" name="Google Shape;19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5" name="Google Shape;225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23600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052852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1" name="Google Shape;241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09854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niknav83/Data_center_network_design/tree/main/project_work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22;p26">
            <a:extLst>
              <a:ext uri="{FF2B5EF4-FFF2-40B4-BE49-F238E27FC236}">
                <a16:creationId xmlns:a16="http://schemas.microsoft.com/office/drawing/2014/main" id="{02ABEB47-78EF-4811-9CC2-E441E063CD5E}"/>
              </a:ext>
            </a:extLst>
          </p:cNvPr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Будующая</a:t>
            </a: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топология сети. Схема.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CD5B31A-F829-4F5E-856F-8A353C22A7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87820"/>
            <a:ext cx="12192000" cy="483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15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" name="Google Shape;274;p29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E95F95EF-7C38-416C-A09C-5611DA98CAD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-118080" y="0"/>
            <a:ext cx="12309840" cy="6857640"/>
          </a:xfrm>
          <a:prstGeom prst="rect">
            <a:avLst/>
          </a:prstGeom>
          <a:ln w="0">
            <a:noFill/>
          </a:ln>
        </p:spPr>
      </p:pic>
      <p:sp>
        <p:nvSpPr>
          <p:cNvPr id="11" name="Google Shape;275;p29">
            <a:extLst>
              <a:ext uri="{FF2B5EF4-FFF2-40B4-BE49-F238E27FC236}">
                <a16:creationId xmlns:a16="http://schemas.microsoft.com/office/drawing/2014/main" id="{1D3A5847-D14B-472B-A68E-F56DD892850E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>
                <a:solidFill>
                  <a:srgbClr val="FFFFFF"/>
                </a:solidFill>
                <a:latin typeface="Roboto"/>
                <a:ea typeface="Roboto"/>
              </a:rPr>
              <a:t>Реализация проекта. Особенности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C6212D89-3CA2-490F-8BA2-E3F9BCECB3C8}"/>
              </a:ext>
            </a:extLst>
          </p:cNvPr>
          <p:cNvSpPr/>
          <p:nvPr/>
        </p:nvSpPr>
        <p:spPr>
          <a:xfrm>
            <a:off x="245880" y="1412640"/>
            <a:ext cx="11466360" cy="45228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В качестве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Underlay 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выбрана реализация с использованием протокола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OSPF</a:t>
            </a:r>
            <a:endParaRPr lang="ru-RU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В качестве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Overlay 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выбрана реализация с использованием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iBGP</a:t>
            </a:r>
            <a:endParaRPr lang="ru-RU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buFont typeface="Wingdings" charset="2"/>
              <a:buChar char=""/>
            </a:pP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К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VXLAN-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фабрике </a:t>
            </a:r>
            <a:r>
              <a:rPr lang="ru-RU" sz="2400" spc="-1" dirty="0">
                <a:latin typeface="Avenir"/>
                <a:ea typeface="Arial"/>
              </a:rPr>
              <a:t>с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ервера и последующие коммутаторы будут подключены двумя 10Гбит портами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объеденными в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LAG</a:t>
            </a:r>
            <a:endParaRPr lang="ru-RU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В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VXLAN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-фабрике используются те же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VLAN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, что и в существующей сети. Обеспечена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L2-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связность.</a:t>
            </a:r>
            <a:endParaRPr lang="ru-RU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buFont typeface="Wingdings" charset="2"/>
              <a:buChar char=""/>
            </a:pP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Маршрутизация  в </a:t>
            </a:r>
            <a:r>
              <a:rPr lang="ru-RU" sz="2400" spc="-1" dirty="0">
                <a:latin typeface="Avenir"/>
                <a:ea typeface="Arial"/>
              </a:rPr>
              <a:t>рамках одного </a:t>
            </a:r>
            <a:r>
              <a:rPr lang="en-US" sz="2400" spc="-1" dirty="0">
                <a:latin typeface="Avenir"/>
                <a:ea typeface="Arial"/>
              </a:rPr>
              <a:t>VRF </a:t>
            </a:r>
            <a:r>
              <a:rPr lang="ru-RU" sz="2400" spc="-1" dirty="0">
                <a:latin typeface="Avenir"/>
                <a:ea typeface="Arial"/>
              </a:rPr>
              <a:t>и между ними будет 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осуществляется через </a:t>
            </a:r>
            <a:r>
              <a:rPr lang="ru-RU" sz="24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через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Distributed Gateway 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внутри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VXLAN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-фабрики</a:t>
            </a:r>
            <a:endParaRPr lang="ru-RU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Для демонстрации проекта была реализована аналогичная реальной сети схема в виртуальной среде 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EVE</a:t>
            </a: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-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NG.</a:t>
            </a:r>
            <a:endParaRPr lang="ru-RU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Ссылки на описание реализации в виртуальной среде</a:t>
            </a:r>
            <a:r>
              <a:rPr lang="en-US" sz="24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:</a:t>
            </a:r>
            <a:endParaRPr lang="ru-RU" sz="24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en-US" sz="2400" b="0" u="sng" strike="noStrike" spc="-1" dirty="0">
                <a:solidFill>
                  <a:srgbClr val="CCCC00"/>
                </a:solidFill>
                <a:uFillTx/>
                <a:latin typeface="Avenir"/>
                <a:ea typeface="Arial"/>
                <a:hlinkClick r:id="rId4"/>
              </a:rPr>
              <a:t>https://github.com/niknav83/Data_center_network_design/tree/main/project_work</a:t>
            </a:r>
            <a:endParaRPr lang="ru-RU" sz="24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977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75;p29">
            <a:extLst>
              <a:ext uri="{FF2B5EF4-FFF2-40B4-BE49-F238E27FC236}">
                <a16:creationId xmlns:a16="http://schemas.microsoft.com/office/drawing/2014/main" id="{407659F3-AE6E-412C-9E4D-3027F65282C9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Реализация проекта.</a:t>
            </a:r>
            <a:r>
              <a:rPr lang="en-US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 Underlay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861829D-E1C3-4270-B523-8713867868D5}"/>
              </a:ext>
            </a:extLst>
          </p:cNvPr>
          <p:cNvSpPr txBox="1"/>
          <p:nvPr/>
        </p:nvSpPr>
        <p:spPr>
          <a:xfrm>
            <a:off x="806362" y="1514459"/>
            <a:ext cx="218893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 err="1"/>
              <a:t>interface</a:t>
            </a:r>
            <a:r>
              <a:rPr lang="ru-RU" sz="1000" dirty="0"/>
              <a:t> Ethernet1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no</a:t>
            </a:r>
            <a:r>
              <a:rPr lang="ru-RU" sz="1000" dirty="0"/>
              <a:t> </a:t>
            </a:r>
            <a:r>
              <a:rPr lang="ru-RU" sz="1000" dirty="0" err="1"/>
              <a:t>switchport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address</a:t>
            </a:r>
            <a:r>
              <a:rPr lang="ru-RU" sz="1000" dirty="0"/>
              <a:t> 10.0.1.1/30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bfd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network</a:t>
            </a:r>
            <a:r>
              <a:rPr lang="ru-RU" sz="1000" dirty="0"/>
              <a:t> </a:t>
            </a:r>
            <a:r>
              <a:rPr lang="ru-RU" sz="1000" dirty="0" err="1"/>
              <a:t>point-to-point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area</a:t>
            </a:r>
            <a:r>
              <a:rPr lang="ru-RU" sz="1000" dirty="0"/>
              <a:t> 0.0.0.0</a:t>
            </a:r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interface</a:t>
            </a:r>
            <a:r>
              <a:rPr lang="ru-RU" sz="1000" dirty="0"/>
              <a:t> Ethernet2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no</a:t>
            </a:r>
            <a:r>
              <a:rPr lang="ru-RU" sz="1000" dirty="0"/>
              <a:t> </a:t>
            </a:r>
            <a:r>
              <a:rPr lang="ru-RU" sz="1000" dirty="0" err="1"/>
              <a:t>switchport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address</a:t>
            </a:r>
            <a:r>
              <a:rPr lang="ru-RU" sz="1000" dirty="0"/>
              <a:t> 10.0.1.5/30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bfd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network</a:t>
            </a:r>
            <a:r>
              <a:rPr lang="ru-RU" sz="1000" dirty="0"/>
              <a:t> </a:t>
            </a:r>
            <a:r>
              <a:rPr lang="ru-RU" sz="1000" dirty="0" err="1"/>
              <a:t>point-to-point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area</a:t>
            </a:r>
            <a:r>
              <a:rPr lang="ru-RU" sz="1000" dirty="0"/>
              <a:t> 0.0.0.0</a:t>
            </a:r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interface</a:t>
            </a:r>
            <a:r>
              <a:rPr lang="ru-RU" sz="1000" dirty="0"/>
              <a:t> Ethernet3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no</a:t>
            </a:r>
            <a:r>
              <a:rPr lang="ru-RU" sz="1000" dirty="0"/>
              <a:t> </a:t>
            </a:r>
            <a:r>
              <a:rPr lang="ru-RU" sz="1000" dirty="0" err="1"/>
              <a:t>switchport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address</a:t>
            </a:r>
            <a:r>
              <a:rPr lang="ru-RU" sz="1000" dirty="0"/>
              <a:t> 10.0.1.9/30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bfd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network</a:t>
            </a:r>
            <a:r>
              <a:rPr lang="ru-RU" sz="1000" dirty="0"/>
              <a:t> </a:t>
            </a:r>
            <a:r>
              <a:rPr lang="ru-RU" sz="1000" dirty="0" err="1"/>
              <a:t>point-to-point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area</a:t>
            </a:r>
            <a:r>
              <a:rPr lang="ru-RU" sz="1000" dirty="0"/>
              <a:t> 0.0.0.0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039DEF2-A18F-450F-859F-91587C742F31}"/>
              </a:ext>
            </a:extLst>
          </p:cNvPr>
          <p:cNvSpPr txBox="1"/>
          <p:nvPr/>
        </p:nvSpPr>
        <p:spPr>
          <a:xfrm>
            <a:off x="4047072" y="1514459"/>
            <a:ext cx="2188930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 err="1"/>
              <a:t>interface</a:t>
            </a:r>
            <a:r>
              <a:rPr lang="ru-RU" sz="1000" dirty="0"/>
              <a:t> Ethernet4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no</a:t>
            </a:r>
            <a:r>
              <a:rPr lang="ru-RU" sz="1000" dirty="0"/>
              <a:t> </a:t>
            </a:r>
            <a:r>
              <a:rPr lang="ru-RU" sz="1000" dirty="0" err="1"/>
              <a:t>switchport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address</a:t>
            </a:r>
            <a:r>
              <a:rPr lang="ru-RU" sz="1000" dirty="0"/>
              <a:t> 10.0.1.13/30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bfd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network</a:t>
            </a:r>
            <a:r>
              <a:rPr lang="ru-RU" sz="1000" dirty="0"/>
              <a:t> </a:t>
            </a:r>
            <a:r>
              <a:rPr lang="ru-RU" sz="1000" dirty="0" err="1"/>
              <a:t>point-to-point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area</a:t>
            </a:r>
            <a:r>
              <a:rPr lang="ru-RU" sz="1000" dirty="0"/>
              <a:t> 0.0.0.0</a:t>
            </a:r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interface</a:t>
            </a:r>
            <a:r>
              <a:rPr lang="ru-RU" sz="1000" dirty="0"/>
              <a:t> Ethernet5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no</a:t>
            </a:r>
            <a:r>
              <a:rPr lang="ru-RU" sz="1000" dirty="0"/>
              <a:t> </a:t>
            </a:r>
            <a:r>
              <a:rPr lang="ru-RU" sz="1000" dirty="0" err="1"/>
              <a:t>switchport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address</a:t>
            </a:r>
            <a:r>
              <a:rPr lang="ru-RU" sz="1000" dirty="0"/>
              <a:t> 10.0.1.17/30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bfd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network</a:t>
            </a:r>
            <a:r>
              <a:rPr lang="ru-RU" sz="1000" dirty="0"/>
              <a:t> </a:t>
            </a:r>
            <a:r>
              <a:rPr lang="ru-RU" sz="1000" dirty="0" err="1"/>
              <a:t>point-to-point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area</a:t>
            </a:r>
            <a:r>
              <a:rPr lang="ru-RU" sz="1000" dirty="0"/>
              <a:t> 0.0.0.0</a:t>
            </a:r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interface</a:t>
            </a:r>
            <a:r>
              <a:rPr lang="ru-RU" sz="1000" dirty="0"/>
              <a:t> Loopback0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address</a:t>
            </a:r>
            <a:r>
              <a:rPr lang="ru-RU" sz="1000" dirty="0"/>
              <a:t> 10.255.0.1/32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area</a:t>
            </a:r>
            <a:r>
              <a:rPr lang="ru-RU" sz="1000" dirty="0"/>
              <a:t> 0.0.0.0</a:t>
            </a:r>
          </a:p>
          <a:p>
            <a:r>
              <a:rPr lang="ru-RU" dirty="0"/>
              <a:t>!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2B88993-F5EE-44A9-A166-BB473AB6111B}"/>
              </a:ext>
            </a:extLst>
          </p:cNvPr>
          <p:cNvSpPr txBox="1"/>
          <p:nvPr/>
        </p:nvSpPr>
        <p:spPr>
          <a:xfrm>
            <a:off x="7100814" y="1654514"/>
            <a:ext cx="3011750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!</a:t>
            </a:r>
          </a:p>
          <a:p>
            <a:r>
              <a:rPr lang="ru-RU" dirty="0" err="1"/>
              <a:t>router</a:t>
            </a:r>
            <a:r>
              <a:rPr lang="ru-RU" dirty="0"/>
              <a:t> </a:t>
            </a:r>
            <a:r>
              <a:rPr lang="ru-RU" dirty="0" err="1"/>
              <a:t>ospf</a:t>
            </a:r>
            <a:r>
              <a:rPr lang="ru-RU" dirty="0"/>
              <a:t> 1</a:t>
            </a:r>
          </a:p>
          <a:p>
            <a:r>
              <a:rPr lang="ru-RU" dirty="0"/>
              <a:t>   </a:t>
            </a:r>
            <a:r>
              <a:rPr lang="ru-RU" dirty="0" err="1"/>
              <a:t>router-id</a:t>
            </a:r>
            <a:r>
              <a:rPr lang="ru-RU" dirty="0"/>
              <a:t> 10.255.0.1</a:t>
            </a:r>
          </a:p>
          <a:p>
            <a:r>
              <a:rPr lang="ru-RU" dirty="0"/>
              <a:t>   </a:t>
            </a:r>
            <a:r>
              <a:rPr lang="ru-RU" dirty="0" err="1"/>
              <a:t>passive-interface</a:t>
            </a:r>
            <a:r>
              <a:rPr lang="ru-RU" dirty="0"/>
              <a:t> </a:t>
            </a:r>
            <a:r>
              <a:rPr lang="ru-RU" dirty="0" err="1"/>
              <a:t>default</a:t>
            </a:r>
            <a:endParaRPr lang="ru-RU" dirty="0"/>
          </a:p>
          <a:p>
            <a:r>
              <a:rPr lang="ru-RU" dirty="0"/>
              <a:t>   </a:t>
            </a:r>
            <a:r>
              <a:rPr lang="ru-RU" dirty="0" err="1"/>
              <a:t>no</a:t>
            </a:r>
            <a:r>
              <a:rPr lang="ru-RU" dirty="0"/>
              <a:t> </a:t>
            </a:r>
            <a:r>
              <a:rPr lang="ru-RU" dirty="0" err="1"/>
              <a:t>passive-interface</a:t>
            </a:r>
            <a:r>
              <a:rPr lang="ru-RU" dirty="0"/>
              <a:t> Ethernet1</a:t>
            </a:r>
          </a:p>
          <a:p>
            <a:r>
              <a:rPr lang="ru-RU" dirty="0"/>
              <a:t>   </a:t>
            </a:r>
            <a:r>
              <a:rPr lang="ru-RU" dirty="0" err="1"/>
              <a:t>no</a:t>
            </a:r>
            <a:r>
              <a:rPr lang="ru-RU" dirty="0"/>
              <a:t> </a:t>
            </a:r>
            <a:r>
              <a:rPr lang="ru-RU" dirty="0" err="1"/>
              <a:t>passive-interface</a:t>
            </a:r>
            <a:r>
              <a:rPr lang="ru-RU" dirty="0"/>
              <a:t> Ethernet2</a:t>
            </a:r>
          </a:p>
          <a:p>
            <a:r>
              <a:rPr lang="ru-RU" dirty="0"/>
              <a:t>   </a:t>
            </a:r>
            <a:r>
              <a:rPr lang="ru-RU" dirty="0" err="1"/>
              <a:t>no</a:t>
            </a:r>
            <a:r>
              <a:rPr lang="ru-RU" dirty="0"/>
              <a:t> </a:t>
            </a:r>
            <a:r>
              <a:rPr lang="ru-RU" dirty="0" err="1"/>
              <a:t>passive-interface</a:t>
            </a:r>
            <a:r>
              <a:rPr lang="ru-RU" dirty="0"/>
              <a:t> Ethernet3</a:t>
            </a:r>
          </a:p>
          <a:p>
            <a:r>
              <a:rPr lang="ru-RU" dirty="0"/>
              <a:t>   </a:t>
            </a:r>
            <a:r>
              <a:rPr lang="ru-RU" dirty="0" err="1"/>
              <a:t>no</a:t>
            </a:r>
            <a:r>
              <a:rPr lang="ru-RU" dirty="0"/>
              <a:t> </a:t>
            </a:r>
            <a:r>
              <a:rPr lang="ru-RU" dirty="0" err="1"/>
              <a:t>passive-interface</a:t>
            </a:r>
            <a:r>
              <a:rPr lang="ru-RU" dirty="0"/>
              <a:t> Ethernet4</a:t>
            </a:r>
          </a:p>
          <a:p>
            <a:r>
              <a:rPr lang="ru-RU" dirty="0"/>
              <a:t>   </a:t>
            </a:r>
            <a:r>
              <a:rPr lang="ru-RU" dirty="0" err="1"/>
              <a:t>no</a:t>
            </a:r>
            <a:r>
              <a:rPr lang="ru-RU" dirty="0"/>
              <a:t> </a:t>
            </a:r>
            <a:r>
              <a:rPr lang="ru-RU" dirty="0" err="1"/>
              <a:t>passive-interface</a:t>
            </a:r>
            <a:r>
              <a:rPr lang="ru-RU" dirty="0"/>
              <a:t> Ethernet5</a:t>
            </a:r>
          </a:p>
          <a:p>
            <a:r>
              <a:rPr lang="ru-RU" dirty="0"/>
              <a:t>   </a:t>
            </a:r>
            <a:r>
              <a:rPr lang="ru-RU" dirty="0" err="1"/>
              <a:t>network</a:t>
            </a:r>
            <a:r>
              <a:rPr lang="ru-RU" dirty="0"/>
              <a:t> 0.0.0.0/0 </a:t>
            </a:r>
            <a:r>
              <a:rPr lang="ru-RU" dirty="0" err="1"/>
              <a:t>area</a:t>
            </a:r>
            <a:r>
              <a:rPr lang="ru-RU" dirty="0"/>
              <a:t> 0.0.0.0</a:t>
            </a:r>
          </a:p>
          <a:p>
            <a:r>
              <a:rPr lang="ru-RU" dirty="0"/>
              <a:t>   </a:t>
            </a:r>
            <a:r>
              <a:rPr lang="ru-RU" dirty="0" err="1"/>
              <a:t>max-lsa</a:t>
            </a:r>
            <a:r>
              <a:rPr lang="ru-RU" dirty="0"/>
              <a:t> 12000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233D5406-B7A3-46D1-AC4B-B39C3ADA60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4844" y="4772922"/>
            <a:ext cx="7000875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949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фигурой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маркером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инфы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75;p29">
            <a:extLst>
              <a:ext uri="{FF2B5EF4-FFF2-40B4-BE49-F238E27FC236}">
                <a16:creationId xmlns:a16="http://schemas.microsoft.com/office/drawing/2014/main" id="{407659F3-AE6E-412C-9E4D-3027F65282C9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Реализация проекта.</a:t>
            </a:r>
            <a:r>
              <a:rPr lang="en-US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 VLAN, VRF, VXLAN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25C0A7-1877-43D4-8962-DC001EC07C56}"/>
              </a:ext>
            </a:extLst>
          </p:cNvPr>
          <p:cNvSpPr txBox="1"/>
          <p:nvPr/>
        </p:nvSpPr>
        <p:spPr>
          <a:xfrm>
            <a:off x="367080" y="1481112"/>
            <a:ext cx="2971075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 err="1"/>
              <a:t>service</a:t>
            </a:r>
            <a:r>
              <a:rPr lang="ru-RU" sz="1000" dirty="0"/>
              <a:t> </a:t>
            </a:r>
            <a:r>
              <a:rPr lang="ru-RU" sz="1000" dirty="0" err="1"/>
              <a:t>routing</a:t>
            </a:r>
            <a:r>
              <a:rPr lang="ru-RU" sz="1000" dirty="0"/>
              <a:t> </a:t>
            </a:r>
            <a:r>
              <a:rPr lang="ru-RU" sz="1000" dirty="0" err="1"/>
              <a:t>protocols</a:t>
            </a:r>
            <a:r>
              <a:rPr lang="ru-RU" sz="1000" dirty="0"/>
              <a:t> </a:t>
            </a:r>
            <a:r>
              <a:rPr lang="ru-RU" sz="1000" dirty="0" err="1"/>
              <a:t>model</a:t>
            </a:r>
            <a:r>
              <a:rPr lang="ru-RU" sz="1000" dirty="0"/>
              <a:t> </a:t>
            </a:r>
            <a:r>
              <a:rPr lang="ru-RU" sz="1000" dirty="0" err="1"/>
              <a:t>multi-agent</a:t>
            </a:r>
            <a:endParaRPr lang="ru-RU" sz="1000" dirty="0"/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vlan</a:t>
            </a:r>
            <a:r>
              <a:rPr lang="ru-RU" sz="1000" dirty="0"/>
              <a:t> 10,20,30,40</a:t>
            </a:r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vrf</a:t>
            </a:r>
            <a:r>
              <a:rPr lang="ru-RU" sz="1000" dirty="0"/>
              <a:t> </a:t>
            </a:r>
            <a:r>
              <a:rPr lang="ru-RU" sz="1000" dirty="0" err="1"/>
              <a:t>definition</a:t>
            </a:r>
            <a:r>
              <a:rPr lang="ru-RU" sz="1000" dirty="0"/>
              <a:t> PROD</a:t>
            </a:r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vrf</a:t>
            </a:r>
            <a:r>
              <a:rPr lang="ru-RU" sz="1000" dirty="0"/>
              <a:t> </a:t>
            </a:r>
            <a:r>
              <a:rPr lang="ru-RU" sz="1000" dirty="0" err="1"/>
              <a:t>definition</a:t>
            </a:r>
            <a:r>
              <a:rPr lang="ru-RU" sz="1000" dirty="0"/>
              <a:t> Video</a:t>
            </a:r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vrf</a:t>
            </a:r>
            <a:r>
              <a:rPr lang="ru-RU" sz="1000" dirty="0"/>
              <a:t> </a:t>
            </a:r>
            <a:r>
              <a:rPr lang="ru-RU" sz="1000" dirty="0" err="1"/>
              <a:t>definition</a:t>
            </a:r>
            <a:r>
              <a:rPr lang="ru-RU" sz="1000" dirty="0"/>
              <a:t> VoIP</a:t>
            </a:r>
            <a:endParaRPr lang="en-US" sz="1000" dirty="0"/>
          </a:p>
          <a:p>
            <a:r>
              <a:rPr lang="en-US" sz="1000" dirty="0"/>
              <a:t>!</a:t>
            </a:r>
          </a:p>
          <a:p>
            <a:r>
              <a:rPr lang="en-US" sz="1000" dirty="0" err="1"/>
              <a:t>ip</a:t>
            </a:r>
            <a:r>
              <a:rPr lang="en-US" sz="1000" dirty="0"/>
              <a:t> virtual-router mac-address 00:00:11:11:22:22</a:t>
            </a:r>
          </a:p>
          <a:p>
            <a:r>
              <a:rPr lang="en-US" sz="1000" dirty="0"/>
              <a:t>!</a:t>
            </a:r>
          </a:p>
          <a:p>
            <a:r>
              <a:rPr lang="en-US" sz="1000" dirty="0" err="1"/>
              <a:t>ip</a:t>
            </a:r>
            <a:r>
              <a:rPr lang="en-US" sz="1000" dirty="0"/>
              <a:t> routing</a:t>
            </a:r>
          </a:p>
          <a:p>
            <a:r>
              <a:rPr lang="en-US" sz="1000" dirty="0" err="1"/>
              <a:t>ip</a:t>
            </a:r>
            <a:r>
              <a:rPr lang="en-US" sz="1000" dirty="0"/>
              <a:t> routing </a:t>
            </a:r>
            <a:r>
              <a:rPr lang="en-US" sz="1000" dirty="0" err="1"/>
              <a:t>vrf</a:t>
            </a:r>
            <a:r>
              <a:rPr lang="en-US" sz="1000" dirty="0"/>
              <a:t> Video</a:t>
            </a:r>
          </a:p>
          <a:p>
            <a:r>
              <a:rPr lang="en-US" sz="1000" dirty="0" err="1"/>
              <a:t>ip</a:t>
            </a:r>
            <a:r>
              <a:rPr lang="en-US" sz="1000" dirty="0"/>
              <a:t> routing </a:t>
            </a:r>
            <a:r>
              <a:rPr lang="en-US" sz="1000" dirty="0" err="1"/>
              <a:t>vrf</a:t>
            </a:r>
            <a:r>
              <a:rPr lang="en-US" sz="1000" dirty="0"/>
              <a:t> VoIP</a:t>
            </a:r>
          </a:p>
          <a:p>
            <a:r>
              <a:rPr lang="en-US" sz="1000" dirty="0" err="1"/>
              <a:t>ip</a:t>
            </a:r>
            <a:r>
              <a:rPr lang="en-US" sz="1000" dirty="0"/>
              <a:t> routing </a:t>
            </a:r>
            <a:r>
              <a:rPr lang="en-US" sz="1000" dirty="0" err="1"/>
              <a:t>vrf</a:t>
            </a:r>
            <a:r>
              <a:rPr lang="en-US" sz="1000" dirty="0"/>
              <a:t> PROD</a:t>
            </a:r>
          </a:p>
          <a:p>
            <a:endParaRPr lang="ru-RU" sz="1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91F6CD-F6FB-4133-9458-D44E31075AB9}"/>
              </a:ext>
            </a:extLst>
          </p:cNvPr>
          <p:cNvSpPr txBox="1"/>
          <p:nvPr/>
        </p:nvSpPr>
        <p:spPr>
          <a:xfrm>
            <a:off x="4243864" y="1481112"/>
            <a:ext cx="2370686" cy="30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 err="1"/>
              <a:t>interface</a:t>
            </a:r>
            <a:r>
              <a:rPr lang="ru-RU" sz="1000" dirty="0"/>
              <a:t> Loopback10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address</a:t>
            </a:r>
            <a:r>
              <a:rPr lang="ru-RU" sz="1000" dirty="0"/>
              <a:t> 10.255.10.1/32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ospf</a:t>
            </a:r>
            <a:r>
              <a:rPr lang="ru-RU" sz="1000" dirty="0"/>
              <a:t> </a:t>
            </a:r>
            <a:r>
              <a:rPr lang="ru-RU" sz="1000" dirty="0" err="1"/>
              <a:t>area</a:t>
            </a:r>
            <a:r>
              <a:rPr lang="ru-RU" sz="1000" dirty="0"/>
              <a:t> 0.0.0.0</a:t>
            </a:r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interface</a:t>
            </a:r>
            <a:r>
              <a:rPr lang="ru-RU" sz="1000" dirty="0"/>
              <a:t> Vlan10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vrf</a:t>
            </a:r>
            <a:r>
              <a:rPr lang="ru-RU" sz="1000" dirty="0"/>
              <a:t> </a:t>
            </a:r>
            <a:r>
              <a:rPr lang="ru-RU" sz="1000" dirty="0" err="1"/>
              <a:t>forwarding</a:t>
            </a:r>
            <a:r>
              <a:rPr lang="ru-RU" sz="1000" dirty="0"/>
              <a:t> PROD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address</a:t>
            </a:r>
            <a:r>
              <a:rPr lang="ru-RU" sz="1000" dirty="0"/>
              <a:t> </a:t>
            </a:r>
            <a:r>
              <a:rPr lang="ru-RU" sz="1000" dirty="0" err="1"/>
              <a:t>virtual</a:t>
            </a:r>
            <a:r>
              <a:rPr lang="ru-RU" sz="1000" dirty="0"/>
              <a:t> 192.168.10.1/24</a:t>
            </a:r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interface</a:t>
            </a:r>
            <a:r>
              <a:rPr lang="ru-RU" sz="1000" dirty="0"/>
              <a:t> Vlan20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vrf</a:t>
            </a:r>
            <a:r>
              <a:rPr lang="ru-RU" sz="1000" dirty="0"/>
              <a:t> </a:t>
            </a:r>
            <a:r>
              <a:rPr lang="ru-RU" sz="1000" dirty="0" err="1"/>
              <a:t>forwarding</a:t>
            </a:r>
            <a:r>
              <a:rPr lang="ru-RU" sz="1000" dirty="0"/>
              <a:t> VoIP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address</a:t>
            </a:r>
            <a:r>
              <a:rPr lang="ru-RU" sz="1000" dirty="0"/>
              <a:t> </a:t>
            </a:r>
            <a:r>
              <a:rPr lang="ru-RU" sz="1000" dirty="0" err="1"/>
              <a:t>virtual</a:t>
            </a:r>
            <a:r>
              <a:rPr lang="ru-RU" sz="1000" dirty="0"/>
              <a:t> 192.168.20.1/24</a:t>
            </a:r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interface</a:t>
            </a:r>
            <a:r>
              <a:rPr lang="ru-RU" sz="1000" dirty="0"/>
              <a:t> Vlan30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vrf</a:t>
            </a:r>
            <a:r>
              <a:rPr lang="ru-RU" sz="1000" dirty="0"/>
              <a:t> </a:t>
            </a:r>
            <a:r>
              <a:rPr lang="ru-RU" sz="1000" dirty="0" err="1"/>
              <a:t>forwarding</a:t>
            </a:r>
            <a:r>
              <a:rPr lang="ru-RU" sz="1000" dirty="0"/>
              <a:t> Video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address</a:t>
            </a:r>
            <a:r>
              <a:rPr lang="ru-RU" sz="1000" dirty="0"/>
              <a:t> </a:t>
            </a:r>
            <a:r>
              <a:rPr lang="ru-RU" sz="1000" dirty="0" err="1"/>
              <a:t>virtual</a:t>
            </a:r>
            <a:r>
              <a:rPr lang="ru-RU" sz="1000" dirty="0"/>
              <a:t> 192.168.30.1/24</a:t>
            </a:r>
          </a:p>
          <a:p>
            <a:r>
              <a:rPr lang="ru-RU" sz="1000" dirty="0"/>
              <a:t>!</a:t>
            </a:r>
          </a:p>
          <a:p>
            <a:r>
              <a:rPr lang="ru-RU" sz="1000" dirty="0" err="1"/>
              <a:t>interface</a:t>
            </a:r>
            <a:r>
              <a:rPr lang="ru-RU" sz="1000" dirty="0"/>
              <a:t> Vlan40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vrf</a:t>
            </a:r>
            <a:r>
              <a:rPr lang="ru-RU" sz="1000" dirty="0"/>
              <a:t> </a:t>
            </a:r>
            <a:r>
              <a:rPr lang="ru-RU" sz="1000" dirty="0" err="1"/>
              <a:t>forwarding</a:t>
            </a:r>
            <a:r>
              <a:rPr lang="ru-RU" sz="1000" dirty="0"/>
              <a:t> PROD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ip</a:t>
            </a:r>
            <a:r>
              <a:rPr lang="ru-RU" sz="1000" dirty="0"/>
              <a:t> </a:t>
            </a:r>
            <a:r>
              <a:rPr lang="ru-RU" sz="1000" dirty="0" err="1"/>
              <a:t>address</a:t>
            </a:r>
            <a:r>
              <a:rPr lang="ru-RU" sz="1000" dirty="0"/>
              <a:t> </a:t>
            </a:r>
            <a:r>
              <a:rPr lang="ru-RU" sz="1000" dirty="0" err="1"/>
              <a:t>virtual</a:t>
            </a:r>
            <a:r>
              <a:rPr lang="ru-RU" sz="1000" dirty="0"/>
              <a:t> 192.168.40.1/24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521E94-4BAB-4EA0-AA47-F5C10BB7FBCD}"/>
              </a:ext>
            </a:extLst>
          </p:cNvPr>
          <p:cNvSpPr txBox="1"/>
          <p:nvPr/>
        </p:nvSpPr>
        <p:spPr>
          <a:xfrm>
            <a:off x="7301764" y="1481112"/>
            <a:ext cx="3484605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 err="1"/>
              <a:t>interface</a:t>
            </a:r>
            <a:r>
              <a:rPr lang="ru-RU" sz="1100" dirty="0"/>
              <a:t> Vxlan1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vxlan</a:t>
            </a:r>
            <a:r>
              <a:rPr lang="ru-RU" sz="1100" dirty="0"/>
              <a:t> </a:t>
            </a:r>
            <a:r>
              <a:rPr lang="ru-RU" sz="1100" dirty="0" err="1"/>
              <a:t>source-interface</a:t>
            </a:r>
            <a:r>
              <a:rPr lang="ru-RU" sz="1100" dirty="0"/>
              <a:t> Loopback10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vxlan</a:t>
            </a:r>
            <a:r>
              <a:rPr lang="ru-RU" sz="1100" dirty="0"/>
              <a:t> </a:t>
            </a:r>
            <a:r>
              <a:rPr lang="ru-RU" sz="1100" dirty="0" err="1"/>
              <a:t>udp-port</a:t>
            </a:r>
            <a:r>
              <a:rPr lang="ru-RU" sz="1100" dirty="0"/>
              <a:t> 4789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vxlan</a:t>
            </a:r>
            <a:r>
              <a:rPr lang="ru-RU" sz="1100" dirty="0"/>
              <a:t> </a:t>
            </a:r>
            <a:r>
              <a:rPr lang="ru-RU" sz="1100" dirty="0" err="1"/>
              <a:t>vlan</a:t>
            </a:r>
            <a:r>
              <a:rPr lang="ru-RU" sz="1100" dirty="0"/>
              <a:t> 10,20,30,40 </a:t>
            </a:r>
            <a:r>
              <a:rPr lang="ru-RU" sz="1100" dirty="0" err="1"/>
              <a:t>vni</a:t>
            </a:r>
            <a:r>
              <a:rPr lang="ru-RU" sz="1100" dirty="0"/>
              <a:t> 10010,10020,10030,10040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vxlan</a:t>
            </a:r>
            <a:r>
              <a:rPr lang="ru-RU" sz="1100" dirty="0"/>
              <a:t> </a:t>
            </a:r>
            <a:r>
              <a:rPr lang="ru-RU" sz="1100" dirty="0" err="1"/>
              <a:t>vrf</a:t>
            </a:r>
            <a:r>
              <a:rPr lang="ru-RU" sz="1100" dirty="0"/>
              <a:t> PROD </a:t>
            </a:r>
            <a:r>
              <a:rPr lang="ru-RU" sz="1100" dirty="0" err="1"/>
              <a:t>vni</a:t>
            </a:r>
            <a:r>
              <a:rPr lang="ru-RU" sz="1100" dirty="0"/>
              <a:t> 100999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vxlan</a:t>
            </a:r>
            <a:r>
              <a:rPr lang="ru-RU" sz="1100" dirty="0"/>
              <a:t> </a:t>
            </a:r>
            <a:r>
              <a:rPr lang="ru-RU" sz="1100" dirty="0" err="1"/>
              <a:t>vrf</a:t>
            </a:r>
            <a:r>
              <a:rPr lang="ru-RU" sz="1100" dirty="0"/>
              <a:t> Video </a:t>
            </a:r>
            <a:r>
              <a:rPr lang="ru-RU" sz="1100" dirty="0" err="1"/>
              <a:t>vni</a:t>
            </a:r>
            <a:r>
              <a:rPr lang="ru-RU" sz="1100" dirty="0"/>
              <a:t> 100930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vxlan</a:t>
            </a:r>
            <a:r>
              <a:rPr lang="ru-RU" sz="1100" dirty="0"/>
              <a:t> </a:t>
            </a:r>
            <a:r>
              <a:rPr lang="ru-RU" sz="1100" dirty="0" err="1"/>
              <a:t>vrf</a:t>
            </a:r>
            <a:r>
              <a:rPr lang="ru-RU" sz="1100" dirty="0"/>
              <a:t> VoIP </a:t>
            </a:r>
            <a:r>
              <a:rPr lang="ru-RU" sz="1100" dirty="0" err="1"/>
              <a:t>vni</a:t>
            </a:r>
            <a:r>
              <a:rPr lang="ru-RU" sz="1100" dirty="0"/>
              <a:t> 100920</a:t>
            </a:r>
          </a:p>
          <a:p>
            <a:r>
              <a:rPr lang="ru-RU" sz="1100" dirty="0"/>
              <a:t>   </a:t>
            </a:r>
            <a:r>
              <a:rPr lang="ru-RU" sz="1100" dirty="0" err="1"/>
              <a:t>vxlan</a:t>
            </a:r>
            <a:r>
              <a:rPr lang="ru-RU" sz="1100" dirty="0"/>
              <a:t> </a:t>
            </a:r>
            <a:r>
              <a:rPr lang="ru-RU" sz="1100" dirty="0" err="1"/>
              <a:t>learn-restrict</a:t>
            </a:r>
            <a:r>
              <a:rPr lang="ru-RU" sz="1100" dirty="0"/>
              <a:t> </a:t>
            </a:r>
            <a:r>
              <a:rPr lang="ru-RU" sz="1100" dirty="0" err="1"/>
              <a:t>any</a:t>
            </a:r>
            <a:endParaRPr lang="ru-RU" sz="1100" dirty="0"/>
          </a:p>
        </p:txBody>
      </p:sp>
    </p:spTree>
    <p:extLst>
      <p:ext uri="{BB962C8B-B14F-4D97-AF65-F5344CB8AC3E}">
        <p14:creationId xmlns:p14="http://schemas.microsoft.com/office/powerpoint/2010/main" val="3678132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2" name="Google Shape;274;p29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DC18B1DC-6E48-4E2A-B459-610387151BD2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-229969" y="360"/>
            <a:ext cx="12309840" cy="6857640"/>
          </a:xfrm>
          <a:prstGeom prst="rect">
            <a:avLst/>
          </a:prstGeom>
          <a:ln w="0">
            <a:noFill/>
          </a:ln>
        </p:spPr>
      </p:pic>
      <p:sp>
        <p:nvSpPr>
          <p:cNvPr id="13" name="Google Shape;275;p29">
            <a:extLst>
              <a:ext uri="{FF2B5EF4-FFF2-40B4-BE49-F238E27FC236}">
                <a16:creationId xmlns:a16="http://schemas.microsoft.com/office/drawing/2014/main" id="{407659F3-AE6E-412C-9E4D-3027F65282C9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Реализация проекта.</a:t>
            </a:r>
            <a:r>
              <a:rPr lang="en-US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 Overlay iBGP Spine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438CDA-65C5-4708-9035-4497CEE35C3D}"/>
              </a:ext>
            </a:extLst>
          </p:cNvPr>
          <p:cNvSpPr txBox="1"/>
          <p:nvPr/>
        </p:nvSpPr>
        <p:spPr>
          <a:xfrm>
            <a:off x="319404" y="1523026"/>
            <a:ext cx="4148092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 err="1"/>
              <a:t>router</a:t>
            </a:r>
            <a:r>
              <a:rPr lang="ru-RU" sz="1000" dirty="0"/>
              <a:t> </a:t>
            </a:r>
            <a:r>
              <a:rPr lang="ru-RU" sz="1000" dirty="0" err="1"/>
              <a:t>bgp</a:t>
            </a:r>
            <a:r>
              <a:rPr lang="ru-RU" sz="1000" dirty="0"/>
              <a:t> 65000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router-id</a:t>
            </a:r>
            <a:r>
              <a:rPr lang="ru-RU" sz="1000" dirty="0"/>
              <a:t> 10.255.0.1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maximum-paths</a:t>
            </a:r>
            <a:r>
              <a:rPr lang="ru-RU" sz="1000" dirty="0"/>
              <a:t> 4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LEAVES </a:t>
            </a:r>
            <a:r>
              <a:rPr lang="ru-RU" sz="1000" dirty="0" err="1"/>
              <a:t>peer-group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LEAVES </a:t>
            </a:r>
            <a:r>
              <a:rPr lang="ru-RU" sz="1000" dirty="0" err="1"/>
              <a:t>remote-as</a:t>
            </a:r>
            <a:r>
              <a:rPr lang="ru-RU" sz="1000" dirty="0"/>
              <a:t> 65000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LEAVES </a:t>
            </a:r>
            <a:r>
              <a:rPr lang="ru-RU" sz="1000" dirty="0" err="1"/>
              <a:t>update-source</a:t>
            </a:r>
            <a:r>
              <a:rPr lang="ru-RU" sz="1000" dirty="0"/>
              <a:t> Loopback0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LEAVES </a:t>
            </a:r>
            <a:r>
              <a:rPr lang="ru-RU" sz="1000" dirty="0" err="1"/>
              <a:t>route-reflector-client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LEAVES </a:t>
            </a:r>
            <a:r>
              <a:rPr lang="ru-RU" sz="1000" dirty="0" err="1"/>
              <a:t>send-community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LEAVES </a:t>
            </a:r>
            <a:r>
              <a:rPr lang="ru-RU" sz="1000" dirty="0" err="1"/>
              <a:t>maximum-routes</a:t>
            </a:r>
            <a:r>
              <a:rPr lang="ru-RU" sz="1000" dirty="0"/>
              <a:t> 12000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10.255.1.1 </a:t>
            </a:r>
            <a:r>
              <a:rPr lang="ru-RU" sz="1000" dirty="0" err="1"/>
              <a:t>peer-group</a:t>
            </a:r>
            <a:r>
              <a:rPr lang="ru-RU" sz="1000" dirty="0"/>
              <a:t> LEAVES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10.255.1.2 </a:t>
            </a:r>
            <a:r>
              <a:rPr lang="ru-RU" sz="1000" dirty="0" err="1"/>
              <a:t>peer-group</a:t>
            </a:r>
            <a:r>
              <a:rPr lang="ru-RU" sz="1000" dirty="0"/>
              <a:t> LEAVES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10.255.2.1 </a:t>
            </a:r>
            <a:r>
              <a:rPr lang="ru-RU" sz="1000" dirty="0" err="1"/>
              <a:t>peer-group</a:t>
            </a:r>
            <a:r>
              <a:rPr lang="ru-RU" sz="1000" dirty="0"/>
              <a:t> LEAVES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10.255.2.2 </a:t>
            </a:r>
            <a:r>
              <a:rPr lang="ru-RU" sz="1000" dirty="0" err="1"/>
              <a:t>peer-group</a:t>
            </a:r>
            <a:r>
              <a:rPr lang="ru-RU" sz="1000" dirty="0"/>
              <a:t> LEAVES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10.255.3.1 </a:t>
            </a:r>
            <a:r>
              <a:rPr lang="ru-RU" sz="1000" dirty="0" err="1"/>
              <a:t>peer-group</a:t>
            </a:r>
            <a:r>
              <a:rPr lang="ru-RU" sz="1000" dirty="0"/>
              <a:t> LEAVES</a:t>
            </a:r>
          </a:p>
          <a:p>
            <a:r>
              <a:rPr lang="ru-RU" sz="1000" dirty="0"/>
              <a:t>   !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address-family</a:t>
            </a:r>
            <a:r>
              <a:rPr lang="ru-RU" sz="1000" dirty="0"/>
              <a:t> </a:t>
            </a:r>
            <a:r>
              <a:rPr lang="ru-RU" sz="1000" dirty="0" err="1"/>
              <a:t>evpn</a:t>
            </a:r>
            <a:endParaRPr lang="ru-RU" sz="1000" dirty="0"/>
          </a:p>
          <a:p>
            <a:r>
              <a:rPr lang="ru-RU" sz="1000" dirty="0"/>
              <a:t>      </a:t>
            </a:r>
            <a:r>
              <a:rPr lang="ru-RU" sz="1000" dirty="0" err="1"/>
              <a:t>neighbor</a:t>
            </a:r>
            <a:r>
              <a:rPr lang="ru-RU" sz="1000" dirty="0"/>
              <a:t> LEAVES </a:t>
            </a:r>
            <a:r>
              <a:rPr lang="ru-RU" sz="1000" dirty="0" err="1"/>
              <a:t>activate</a:t>
            </a:r>
            <a:endParaRPr lang="ru-RU" sz="1000" dirty="0"/>
          </a:p>
          <a:p>
            <a:r>
              <a:rPr lang="ru-RU" sz="1000" dirty="0"/>
              <a:t>   !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address-family</a:t>
            </a:r>
            <a:r>
              <a:rPr lang="ru-RU" sz="1000" dirty="0"/>
              <a:t> ipv4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no</a:t>
            </a:r>
            <a:r>
              <a:rPr lang="ru-RU" sz="1000" dirty="0"/>
              <a:t> </a:t>
            </a:r>
            <a:r>
              <a:rPr lang="ru-RU" sz="1000" dirty="0" err="1"/>
              <a:t>neighbor</a:t>
            </a:r>
            <a:r>
              <a:rPr lang="ru-RU" sz="1000" dirty="0"/>
              <a:t> LEAVES </a:t>
            </a:r>
            <a:r>
              <a:rPr lang="ru-RU" sz="1000" dirty="0" err="1"/>
              <a:t>activate</a:t>
            </a:r>
            <a:endParaRPr lang="ru-RU" sz="1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F5B5F8C-2766-435F-BFF1-2632EB93C9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4871" y="1374350"/>
            <a:ext cx="3772769" cy="4958179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371253-C3C1-40A3-927E-F2F2A87B4D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555" y="4749399"/>
            <a:ext cx="6173419" cy="1561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701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фигурой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маркером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инфы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75;p29">
            <a:extLst>
              <a:ext uri="{FF2B5EF4-FFF2-40B4-BE49-F238E27FC236}">
                <a16:creationId xmlns:a16="http://schemas.microsoft.com/office/drawing/2014/main" id="{407659F3-AE6E-412C-9E4D-3027F65282C9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Реализация проекта.</a:t>
            </a:r>
            <a:r>
              <a:rPr lang="en-US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 Overlay iBGP Leaf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E27897-8F31-4E3A-BAC9-BC6782FD5F75}"/>
              </a:ext>
            </a:extLst>
          </p:cNvPr>
          <p:cNvSpPr txBox="1"/>
          <p:nvPr/>
        </p:nvSpPr>
        <p:spPr>
          <a:xfrm>
            <a:off x="143530" y="1277511"/>
            <a:ext cx="304874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 err="1"/>
              <a:t>router</a:t>
            </a:r>
            <a:r>
              <a:rPr lang="ru-RU" sz="1000" dirty="0"/>
              <a:t> </a:t>
            </a:r>
            <a:r>
              <a:rPr lang="ru-RU" sz="1000" dirty="0" err="1"/>
              <a:t>bgp</a:t>
            </a:r>
            <a:r>
              <a:rPr lang="ru-RU" sz="1000" dirty="0"/>
              <a:t> 65000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router-id</a:t>
            </a:r>
            <a:r>
              <a:rPr lang="ru-RU" sz="1000" dirty="0"/>
              <a:t> 10.255.1.1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maximum-paths</a:t>
            </a:r>
            <a:r>
              <a:rPr lang="ru-RU" sz="1000" dirty="0"/>
              <a:t> 4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10.255.0.1 </a:t>
            </a:r>
            <a:r>
              <a:rPr lang="ru-RU" sz="1000" dirty="0" err="1"/>
              <a:t>remote-as</a:t>
            </a:r>
            <a:r>
              <a:rPr lang="ru-RU" sz="1000" dirty="0"/>
              <a:t> 65000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10.255.0.1 </a:t>
            </a:r>
            <a:r>
              <a:rPr lang="ru-RU" sz="1000" dirty="0" err="1"/>
              <a:t>update-source</a:t>
            </a:r>
            <a:r>
              <a:rPr lang="ru-RU" sz="1000" dirty="0"/>
              <a:t> Loopback0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10.255.0.1 </a:t>
            </a:r>
            <a:r>
              <a:rPr lang="ru-RU" sz="1000" dirty="0" err="1"/>
              <a:t>send-community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10.255.0.1 </a:t>
            </a:r>
            <a:r>
              <a:rPr lang="ru-RU" sz="1000" dirty="0" err="1"/>
              <a:t>maximum-routes</a:t>
            </a:r>
            <a:r>
              <a:rPr lang="ru-RU" sz="1000" dirty="0"/>
              <a:t> 12000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10.255.0.2 </a:t>
            </a:r>
            <a:r>
              <a:rPr lang="ru-RU" sz="1000" dirty="0" err="1"/>
              <a:t>remote-as</a:t>
            </a:r>
            <a:r>
              <a:rPr lang="ru-RU" sz="1000" dirty="0"/>
              <a:t> 65000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10.255.0.2 </a:t>
            </a:r>
            <a:r>
              <a:rPr lang="ru-RU" sz="1000" dirty="0" err="1"/>
              <a:t>update-source</a:t>
            </a:r>
            <a:r>
              <a:rPr lang="ru-RU" sz="1000" dirty="0"/>
              <a:t> Loopback0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10.255.0.2 </a:t>
            </a:r>
            <a:r>
              <a:rPr lang="ru-RU" sz="1000" dirty="0" err="1"/>
              <a:t>send-community</a:t>
            </a:r>
            <a:endParaRPr lang="ru-RU" sz="1000" dirty="0"/>
          </a:p>
          <a:p>
            <a:r>
              <a:rPr lang="ru-RU" sz="1000" dirty="0"/>
              <a:t>   </a:t>
            </a:r>
            <a:r>
              <a:rPr lang="ru-RU" sz="1000" dirty="0" err="1"/>
              <a:t>neighbor</a:t>
            </a:r>
            <a:r>
              <a:rPr lang="ru-RU" sz="1000" dirty="0"/>
              <a:t> 10.255.0.2 </a:t>
            </a:r>
            <a:r>
              <a:rPr lang="ru-RU" sz="1000" dirty="0" err="1"/>
              <a:t>maximum-routes</a:t>
            </a:r>
            <a:r>
              <a:rPr lang="ru-RU" sz="1000" dirty="0"/>
              <a:t> 12000</a:t>
            </a:r>
          </a:p>
          <a:p>
            <a:r>
              <a:rPr lang="ru-RU" sz="1000" dirty="0"/>
              <a:t>   !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vlan</a:t>
            </a:r>
            <a:r>
              <a:rPr lang="ru-RU" sz="1000" dirty="0"/>
              <a:t> 10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rd</a:t>
            </a:r>
            <a:r>
              <a:rPr lang="ru-RU" sz="1000" dirty="0"/>
              <a:t> </a:t>
            </a:r>
            <a:r>
              <a:rPr lang="ru-RU" sz="1000" dirty="0" err="1"/>
              <a:t>auto</a:t>
            </a:r>
            <a:endParaRPr lang="ru-RU" sz="1000" dirty="0"/>
          </a:p>
          <a:p>
            <a:r>
              <a:rPr lang="ru-RU" sz="1000" dirty="0"/>
              <a:t>      </a:t>
            </a:r>
            <a:r>
              <a:rPr lang="ru-RU" sz="1000" dirty="0" err="1"/>
              <a:t>route-target</a:t>
            </a:r>
            <a:r>
              <a:rPr lang="ru-RU" sz="1000" dirty="0"/>
              <a:t> </a:t>
            </a:r>
            <a:r>
              <a:rPr lang="ru-RU" sz="1000" dirty="0" err="1"/>
              <a:t>both</a:t>
            </a:r>
            <a:r>
              <a:rPr lang="ru-RU" sz="1000" dirty="0"/>
              <a:t> 65000:10010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redistribute</a:t>
            </a:r>
            <a:r>
              <a:rPr lang="ru-RU" sz="1000" dirty="0"/>
              <a:t> </a:t>
            </a:r>
            <a:r>
              <a:rPr lang="ru-RU" sz="1000" dirty="0" err="1"/>
              <a:t>learned</a:t>
            </a:r>
            <a:endParaRPr lang="ru-RU" sz="1000" dirty="0"/>
          </a:p>
          <a:p>
            <a:r>
              <a:rPr lang="ru-RU" sz="1000" dirty="0"/>
              <a:t>   !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vlan</a:t>
            </a:r>
            <a:r>
              <a:rPr lang="ru-RU" sz="1000" dirty="0"/>
              <a:t> 20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rd</a:t>
            </a:r>
            <a:r>
              <a:rPr lang="ru-RU" sz="1000" dirty="0"/>
              <a:t> </a:t>
            </a:r>
            <a:r>
              <a:rPr lang="ru-RU" sz="1000" dirty="0" err="1"/>
              <a:t>auto</a:t>
            </a:r>
            <a:endParaRPr lang="ru-RU" sz="1000" dirty="0"/>
          </a:p>
          <a:p>
            <a:r>
              <a:rPr lang="ru-RU" sz="1000" dirty="0"/>
              <a:t>      </a:t>
            </a:r>
            <a:r>
              <a:rPr lang="ru-RU" sz="1000" dirty="0" err="1"/>
              <a:t>route-target</a:t>
            </a:r>
            <a:r>
              <a:rPr lang="ru-RU" sz="1000" dirty="0"/>
              <a:t> </a:t>
            </a:r>
            <a:r>
              <a:rPr lang="ru-RU" sz="1000" dirty="0" err="1"/>
              <a:t>both</a:t>
            </a:r>
            <a:r>
              <a:rPr lang="ru-RU" sz="1000" dirty="0"/>
              <a:t> 65000:10020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redistribute</a:t>
            </a:r>
            <a:r>
              <a:rPr lang="ru-RU" sz="1000" dirty="0"/>
              <a:t> </a:t>
            </a:r>
            <a:r>
              <a:rPr lang="ru-RU" sz="1000" dirty="0" err="1"/>
              <a:t>learned</a:t>
            </a:r>
            <a:endParaRPr lang="ru-RU" sz="1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9A801CD-4185-4883-ACA9-AF0F595FBD35}"/>
              </a:ext>
            </a:extLst>
          </p:cNvPr>
          <p:cNvSpPr txBox="1"/>
          <p:nvPr/>
        </p:nvSpPr>
        <p:spPr>
          <a:xfrm>
            <a:off x="3385591" y="1277511"/>
            <a:ext cx="245810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000" dirty="0"/>
              <a:t> !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vlan</a:t>
            </a:r>
            <a:r>
              <a:rPr lang="ru-RU" sz="1000" dirty="0"/>
              <a:t> 30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rd</a:t>
            </a:r>
            <a:r>
              <a:rPr lang="ru-RU" sz="1000" dirty="0"/>
              <a:t> </a:t>
            </a:r>
            <a:r>
              <a:rPr lang="ru-RU" sz="1000" dirty="0" err="1"/>
              <a:t>auto</a:t>
            </a:r>
            <a:endParaRPr lang="ru-RU" sz="1000" dirty="0"/>
          </a:p>
          <a:p>
            <a:r>
              <a:rPr lang="ru-RU" sz="1000" dirty="0"/>
              <a:t>      </a:t>
            </a:r>
            <a:r>
              <a:rPr lang="ru-RU" sz="1000" dirty="0" err="1"/>
              <a:t>route-target</a:t>
            </a:r>
            <a:r>
              <a:rPr lang="ru-RU" sz="1000" dirty="0"/>
              <a:t> </a:t>
            </a:r>
            <a:r>
              <a:rPr lang="ru-RU" sz="1000" dirty="0" err="1"/>
              <a:t>both</a:t>
            </a:r>
            <a:r>
              <a:rPr lang="ru-RU" sz="1000" dirty="0"/>
              <a:t> 65000:10030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redistribute</a:t>
            </a:r>
            <a:r>
              <a:rPr lang="ru-RU" sz="1000" dirty="0"/>
              <a:t> </a:t>
            </a:r>
            <a:r>
              <a:rPr lang="ru-RU" sz="1000" dirty="0" err="1"/>
              <a:t>learned</a:t>
            </a:r>
            <a:endParaRPr lang="ru-RU" sz="1000" dirty="0"/>
          </a:p>
          <a:p>
            <a:r>
              <a:rPr lang="ru-RU" sz="1000" dirty="0"/>
              <a:t>   !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vlan</a:t>
            </a:r>
            <a:r>
              <a:rPr lang="ru-RU" sz="1000" dirty="0"/>
              <a:t> 40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rd</a:t>
            </a:r>
            <a:r>
              <a:rPr lang="ru-RU" sz="1000" dirty="0"/>
              <a:t> </a:t>
            </a:r>
            <a:r>
              <a:rPr lang="ru-RU" sz="1000" dirty="0" err="1"/>
              <a:t>auto</a:t>
            </a:r>
            <a:endParaRPr lang="ru-RU" sz="1000" dirty="0"/>
          </a:p>
          <a:p>
            <a:r>
              <a:rPr lang="ru-RU" sz="1000" dirty="0"/>
              <a:t>      </a:t>
            </a:r>
            <a:r>
              <a:rPr lang="ru-RU" sz="1000" dirty="0" err="1"/>
              <a:t>route-target</a:t>
            </a:r>
            <a:r>
              <a:rPr lang="ru-RU" sz="1000" dirty="0"/>
              <a:t> </a:t>
            </a:r>
            <a:r>
              <a:rPr lang="ru-RU" sz="1000" dirty="0" err="1"/>
              <a:t>both</a:t>
            </a:r>
            <a:r>
              <a:rPr lang="ru-RU" sz="1000" dirty="0"/>
              <a:t> 65000:10040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redistribute</a:t>
            </a:r>
            <a:r>
              <a:rPr lang="ru-RU" sz="1000" dirty="0"/>
              <a:t> </a:t>
            </a:r>
            <a:r>
              <a:rPr lang="ru-RU" sz="1000" dirty="0" err="1"/>
              <a:t>learned</a:t>
            </a:r>
            <a:endParaRPr lang="ru-RU" sz="1000" dirty="0"/>
          </a:p>
          <a:p>
            <a:r>
              <a:rPr lang="ru-RU" sz="1000" dirty="0"/>
              <a:t>   !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address-family</a:t>
            </a:r>
            <a:r>
              <a:rPr lang="ru-RU" sz="1000" dirty="0"/>
              <a:t> </a:t>
            </a:r>
            <a:r>
              <a:rPr lang="ru-RU" sz="1000" dirty="0" err="1"/>
              <a:t>evpn</a:t>
            </a:r>
            <a:endParaRPr lang="ru-RU" sz="1000" dirty="0"/>
          </a:p>
          <a:p>
            <a:r>
              <a:rPr lang="ru-RU" sz="1000" dirty="0"/>
              <a:t>      </a:t>
            </a:r>
            <a:r>
              <a:rPr lang="ru-RU" sz="1000" dirty="0" err="1"/>
              <a:t>neighbor</a:t>
            </a:r>
            <a:r>
              <a:rPr lang="ru-RU" sz="1000" dirty="0"/>
              <a:t> 10.255.0.1 </a:t>
            </a:r>
            <a:r>
              <a:rPr lang="ru-RU" sz="1000" dirty="0" err="1"/>
              <a:t>activate</a:t>
            </a:r>
            <a:endParaRPr lang="ru-RU" sz="1000" dirty="0"/>
          </a:p>
          <a:p>
            <a:r>
              <a:rPr lang="ru-RU" sz="1000" dirty="0"/>
              <a:t>      </a:t>
            </a:r>
            <a:r>
              <a:rPr lang="ru-RU" sz="1000" dirty="0" err="1"/>
              <a:t>neighbor</a:t>
            </a:r>
            <a:r>
              <a:rPr lang="ru-RU" sz="1000" dirty="0"/>
              <a:t> 10.255.0.2 </a:t>
            </a:r>
            <a:r>
              <a:rPr lang="ru-RU" sz="1000" dirty="0" err="1"/>
              <a:t>activate</a:t>
            </a:r>
            <a:endParaRPr lang="ru-RU" sz="1000" dirty="0"/>
          </a:p>
          <a:p>
            <a:r>
              <a:rPr lang="ru-RU" sz="1000" dirty="0"/>
              <a:t>   !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address-family</a:t>
            </a:r>
            <a:r>
              <a:rPr lang="ru-RU" sz="1000" dirty="0"/>
              <a:t> ipv4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no</a:t>
            </a:r>
            <a:r>
              <a:rPr lang="ru-RU" sz="1000" dirty="0"/>
              <a:t> </a:t>
            </a:r>
            <a:r>
              <a:rPr lang="ru-RU" sz="1000" dirty="0" err="1"/>
              <a:t>neighbor</a:t>
            </a:r>
            <a:r>
              <a:rPr lang="ru-RU" sz="1000" dirty="0"/>
              <a:t> 10.255.0.1 </a:t>
            </a:r>
            <a:r>
              <a:rPr lang="ru-RU" sz="1000" dirty="0" err="1"/>
              <a:t>activate</a:t>
            </a:r>
            <a:endParaRPr lang="ru-RU" sz="1000" dirty="0"/>
          </a:p>
          <a:p>
            <a:r>
              <a:rPr lang="ru-RU" sz="1000" dirty="0"/>
              <a:t>      </a:t>
            </a:r>
            <a:r>
              <a:rPr lang="ru-RU" sz="1000" dirty="0" err="1"/>
              <a:t>no</a:t>
            </a:r>
            <a:r>
              <a:rPr lang="ru-RU" sz="1000" dirty="0"/>
              <a:t> </a:t>
            </a:r>
            <a:r>
              <a:rPr lang="ru-RU" sz="1000" dirty="0" err="1"/>
              <a:t>neighbor</a:t>
            </a:r>
            <a:r>
              <a:rPr lang="ru-RU" sz="1000" dirty="0"/>
              <a:t> 10.255.0.2 </a:t>
            </a:r>
            <a:r>
              <a:rPr lang="ru-RU" sz="1000" dirty="0" err="1"/>
              <a:t>activate</a:t>
            </a:r>
            <a:endParaRPr lang="ru-RU" sz="1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D23D3B5-9DCF-4A35-8DA3-0551C097A2CC}"/>
              </a:ext>
            </a:extLst>
          </p:cNvPr>
          <p:cNvSpPr txBox="1"/>
          <p:nvPr/>
        </p:nvSpPr>
        <p:spPr>
          <a:xfrm>
            <a:off x="6708576" y="1444018"/>
            <a:ext cx="2857133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 </a:t>
            </a:r>
            <a:r>
              <a:rPr lang="ru-RU" sz="1000" dirty="0"/>
              <a:t>!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vrf</a:t>
            </a:r>
            <a:r>
              <a:rPr lang="ru-RU" sz="1000" dirty="0"/>
              <a:t> PROD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rd</a:t>
            </a:r>
            <a:r>
              <a:rPr lang="ru-RU" sz="1000" dirty="0"/>
              <a:t> 10.255.1.1:1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route-target</a:t>
            </a:r>
            <a:r>
              <a:rPr lang="ru-RU" sz="1000" dirty="0"/>
              <a:t> </a:t>
            </a:r>
            <a:r>
              <a:rPr lang="ru-RU" sz="1000" dirty="0" err="1"/>
              <a:t>import</a:t>
            </a:r>
            <a:r>
              <a:rPr lang="ru-RU" sz="1000" dirty="0"/>
              <a:t> </a:t>
            </a:r>
            <a:r>
              <a:rPr lang="ru-RU" sz="1000" dirty="0" err="1"/>
              <a:t>evpn</a:t>
            </a:r>
            <a:r>
              <a:rPr lang="ru-RU" sz="1000" dirty="0"/>
              <a:t> 65000:100999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route-target</a:t>
            </a:r>
            <a:r>
              <a:rPr lang="ru-RU" sz="1000" dirty="0"/>
              <a:t> </a:t>
            </a:r>
            <a:r>
              <a:rPr lang="ru-RU" sz="1000" dirty="0" err="1"/>
              <a:t>export</a:t>
            </a:r>
            <a:r>
              <a:rPr lang="ru-RU" sz="1000" dirty="0"/>
              <a:t> </a:t>
            </a:r>
            <a:r>
              <a:rPr lang="ru-RU" sz="1000" dirty="0" err="1"/>
              <a:t>evpn</a:t>
            </a:r>
            <a:r>
              <a:rPr lang="ru-RU" sz="1000" dirty="0"/>
              <a:t> 65000:100999</a:t>
            </a:r>
          </a:p>
          <a:p>
            <a:r>
              <a:rPr lang="ru-RU" sz="1000" dirty="0"/>
              <a:t>   !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vrf</a:t>
            </a:r>
            <a:r>
              <a:rPr lang="ru-RU" sz="1000" dirty="0"/>
              <a:t> Video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rd</a:t>
            </a:r>
            <a:r>
              <a:rPr lang="ru-RU" sz="1000" dirty="0"/>
              <a:t> 10.255.1.1:30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route-target</a:t>
            </a:r>
            <a:r>
              <a:rPr lang="ru-RU" sz="1000" dirty="0"/>
              <a:t> </a:t>
            </a:r>
            <a:r>
              <a:rPr lang="ru-RU" sz="1000" dirty="0" err="1"/>
              <a:t>import</a:t>
            </a:r>
            <a:r>
              <a:rPr lang="ru-RU" sz="1000" dirty="0"/>
              <a:t> </a:t>
            </a:r>
            <a:r>
              <a:rPr lang="ru-RU" sz="1000" dirty="0" err="1"/>
              <a:t>evpn</a:t>
            </a:r>
            <a:r>
              <a:rPr lang="ru-RU" sz="1000" dirty="0"/>
              <a:t> 65000:100930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route-target</a:t>
            </a:r>
            <a:r>
              <a:rPr lang="ru-RU" sz="1000" dirty="0"/>
              <a:t> </a:t>
            </a:r>
            <a:r>
              <a:rPr lang="ru-RU" sz="1000" dirty="0" err="1"/>
              <a:t>export</a:t>
            </a:r>
            <a:r>
              <a:rPr lang="ru-RU" sz="1000" dirty="0"/>
              <a:t> </a:t>
            </a:r>
            <a:r>
              <a:rPr lang="ru-RU" sz="1000" dirty="0" err="1"/>
              <a:t>evpn</a:t>
            </a:r>
            <a:r>
              <a:rPr lang="ru-RU" sz="1000" dirty="0"/>
              <a:t> 65000:100930</a:t>
            </a:r>
          </a:p>
          <a:p>
            <a:r>
              <a:rPr lang="ru-RU" sz="1000" dirty="0"/>
              <a:t>   !</a:t>
            </a:r>
          </a:p>
          <a:p>
            <a:r>
              <a:rPr lang="ru-RU" sz="1000" dirty="0"/>
              <a:t>   </a:t>
            </a:r>
            <a:r>
              <a:rPr lang="ru-RU" sz="1000" dirty="0" err="1"/>
              <a:t>vrf</a:t>
            </a:r>
            <a:r>
              <a:rPr lang="ru-RU" sz="1000" dirty="0"/>
              <a:t> VoIP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rd</a:t>
            </a:r>
            <a:r>
              <a:rPr lang="ru-RU" sz="1000" dirty="0"/>
              <a:t> 10.255.1.1:20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route-target</a:t>
            </a:r>
            <a:r>
              <a:rPr lang="ru-RU" sz="1000" dirty="0"/>
              <a:t> </a:t>
            </a:r>
            <a:r>
              <a:rPr lang="ru-RU" sz="1000" dirty="0" err="1"/>
              <a:t>import</a:t>
            </a:r>
            <a:r>
              <a:rPr lang="ru-RU" sz="1000" dirty="0"/>
              <a:t> </a:t>
            </a:r>
            <a:r>
              <a:rPr lang="ru-RU" sz="1000" dirty="0" err="1"/>
              <a:t>evpn</a:t>
            </a:r>
            <a:r>
              <a:rPr lang="ru-RU" sz="1000" dirty="0"/>
              <a:t> 65000:100920</a:t>
            </a:r>
          </a:p>
          <a:p>
            <a:r>
              <a:rPr lang="ru-RU" sz="1000" dirty="0"/>
              <a:t>      </a:t>
            </a:r>
            <a:r>
              <a:rPr lang="ru-RU" sz="1000" dirty="0" err="1"/>
              <a:t>route-target</a:t>
            </a:r>
            <a:r>
              <a:rPr lang="ru-RU" sz="1000" dirty="0"/>
              <a:t> </a:t>
            </a:r>
            <a:r>
              <a:rPr lang="ru-RU" sz="1000" dirty="0" err="1"/>
              <a:t>export</a:t>
            </a:r>
            <a:r>
              <a:rPr lang="ru-RU" sz="1000" dirty="0"/>
              <a:t> </a:t>
            </a:r>
            <a:r>
              <a:rPr lang="ru-RU" sz="1000" dirty="0" err="1"/>
              <a:t>evpn</a:t>
            </a:r>
            <a:r>
              <a:rPr lang="ru-RU" sz="1000" dirty="0"/>
              <a:t> 65000:100920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41097AC-D2DD-4E0A-84AC-A211403E8C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5811" y="4828761"/>
            <a:ext cx="7305675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4020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75;p29">
            <a:extLst>
              <a:ext uri="{FF2B5EF4-FFF2-40B4-BE49-F238E27FC236}">
                <a16:creationId xmlns:a16="http://schemas.microsoft.com/office/drawing/2014/main" id="{407659F3-AE6E-412C-9E4D-3027F65282C9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Реализация проекта.</a:t>
            </a:r>
            <a:r>
              <a:rPr lang="en-US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 </a:t>
            </a:r>
            <a:r>
              <a:rPr lang="en-US" sz="4000" b="1" spc="-1" dirty="0">
                <a:solidFill>
                  <a:srgbClr val="FFFFFF"/>
                </a:solidFill>
                <a:latin typeface="Roboto"/>
                <a:ea typeface="Roboto"/>
              </a:rPr>
              <a:t>ESI-LAGs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AAD6DBF-78EB-4658-8322-3AC72A923E07}"/>
              </a:ext>
            </a:extLst>
          </p:cNvPr>
          <p:cNvSpPr txBox="1"/>
          <p:nvPr/>
        </p:nvSpPr>
        <p:spPr>
          <a:xfrm>
            <a:off x="675423" y="1519875"/>
            <a:ext cx="3141777" cy="41242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interface</a:t>
            </a:r>
            <a:r>
              <a:rPr lang="ru-RU" dirty="0"/>
              <a:t> Port-Channel1</a:t>
            </a:r>
          </a:p>
          <a:p>
            <a:r>
              <a:rPr lang="ru-RU" dirty="0"/>
              <a:t>   </a:t>
            </a:r>
            <a:r>
              <a:rPr lang="ru-RU" dirty="0" err="1"/>
              <a:t>switchport</a:t>
            </a:r>
            <a:r>
              <a:rPr lang="ru-RU" dirty="0"/>
              <a:t> </a:t>
            </a:r>
            <a:r>
              <a:rPr lang="ru-RU" dirty="0" err="1"/>
              <a:t>trunk</a:t>
            </a:r>
            <a:r>
              <a:rPr lang="ru-RU" dirty="0"/>
              <a:t> </a:t>
            </a:r>
            <a:r>
              <a:rPr lang="ru-RU" dirty="0" err="1"/>
              <a:t>allowed</a:t>
            </a:r>
            <a:r>
              <a:rPr lang="ru-RU" dirty="0"/>
              <a:t> </a:t>
            </a:r>
            <a:r>
              <a:rPr lang="ru-RU" dirty="0" err="1"/>
              <a:t>vlan</a:t>
            </a:r>
            <a:r>
              <a:rPr lang="ru-RU" dirty="0"/>
              <a:t> 10,40</a:t>
            </a:r>
          </a:p>
          <a:p>
            <a:r>
              <a:rPr lang="ru-RU" dirty="0"/>
              <a:t>   </a:t>
            </a:r>
            <a:r>
              <a:rPr lang="ru-RU" dirty="0" err="1"/>
              <a:t>switchport</a:t>
            </a:r>
            <a:r>
              <a:rPr lang="ru-RU" dirty="0"/>
              <a:t> </a:t>
            </a:r>
            <a:r>
              <a:rPr lang="ru-RU" dirty="0" err="1"/>
              <a:t>mode</a:t>
            </a:r>
            <a:r>
              <a:rPr lang="ru-RU" dirty="0"/>
              <a:t> </a:t>
            </a:r>
            <a:r>
              <a:rPr lang="ru-RU" dirty="0" err="1"/>
              <a:t>trunk</a:t>
            </a:r>
            <a:endParaRPr lang="ru-RU" dirty="0"/>
          </a:p>
          <a:p>
            <a:r>
              <a:rPr lang="ru-RU" dirty="0"/>
              <a:t>   !</a:t>
            </a:r>
          </a:p>
          <a:p>
            <a:r>
              <a:rPr lang="ru-RU" dirty="0"/>
              <a:t>   </a:t>
            </a:r>
            <a:r>
              <a:rPr lang="ru-RU" dirty="0" err="1"/>
              <a:t>evpn</a:t>
            </a:r>
            <a:r>
              <a:rPr lang="ru-RU" dirty="0"/>
              <a:t> </a:t>
            </a:r>
            <a:r>
              <a:rPr lang="ru-RU" dirty="0" err="1"/>
              <a:t>ethernet-segment</a:t>
            </a:r>
            <a:endParaRPr lang="ru-RU" dirty="0"/>
          </a:p>
          <a:p>
            <a:r>
              <a:rPr lang="ru-RU" dirty="0"/>
              <a:t>      </a:t>
            </a:r>
            <a:r>
              <a:rPr lang="ru-RU" dirty="0" err="1"/>
              <a:t>identifier</a:t>
            </a:r>
            <a:r>
              <a:rPr lang="ru-RU" dirty="0"/>
              <a:t> 0000:1111:2222:3333:4110</a:t>
            </a:r>
          </a:p>
          <a:p>
            <a:r>
              <a:rPr lang="ru-RU" dirty="0"/>
              <a:t>      </a:t>
            </a:r>
            <a:r>
              <a:rPr lang="ru-RU" dirty="0" err="1"/>
              <a:t>route-target</a:t>
            </a:r>
            <a:r>
              <a:rPr lang="ru-RU" dirty="0"/>
              <a:t> </a:t>
            </a:r>
            <a:r>
              <a:rPr lang="ru-RU" dirty="0" err="1"/>
              <a:t>import</a:t>
            </a:r>
            <a:r>
              <a:rPr lang="ru-RU" dirty="0"/>
              <a:t> 12:23:34:45:41:10</a:t>
            </a:r>
          </a:p>
          <a:p>
            <a:r>
              <a:rPr lang="ru-RU" dirty="0"/>
              <a:t>   </a:t>
            </a:r>
            <a:r>
              <a:rPr lang="ru-RU" dirty="0" err="1"/>
              <a:t>lacp</a:t>
            </a:r>
            <a:r>
              <a:rPr lang="ru-RU" dirty="0"/>
              <a:t> </a:t>
            </a:r>
            <a:r>
              <a:rPr lang="ru-RU" dirty="0" err="1"/>
              <a:t>system-id</a:t>
            </a:r>
            <a:r>
              <a:rPr lang="ru-RU" dirty="0"/>
              <a:t> 1111.2222.4110</a:t>
            </a:r>
          </a:p>
          <a:p>
            <a:r>
              <a:rPr lang="ru-RU" dirty="0"/>
              <a:t>   </a:t>
            </a:r>
            <a:r>
              <a:rPr lang="ru-RU" dirty="0" err="1"/>
              <a:t>spanning-tree</a:t>
            </a:r>
            <a:r>
              <a:rPr lang="ru-RU" dirty="0"/>
              <a:t> </a:t>
            </a:r>
            <a:r>
              <a:rPr lang="ru-RU" dirty="0" err="1"/>
              <a:t>portfast</a:t>
            </a:r>
            <a:endParaRPr lang="en-US" dirty="0"/>
          </a:p>
          <a:p>
            <a:r>
              <a:rPr lang="en-US" dirty="0"/>
              <a:t>!</a:t>
            </a:r>
          </a:p>
          <a:p>
            <a:r>
              <a:rPr lang="en-US" dirty="0"/>
              <a:t>interface Ethernet3</a:t>
            </a:r>
          </a:p>
          <a:p>
            <a:r>
              <a:rPr lang="en-US" dirty="0"/>
              <a:t>   switchport trunk allowed </a:t>
            </a:r>
            <a:r>
              <a:rPr lang="en-US" dirty="0" err="1"/>
              <a:t>vlan</a:t>
            </a:r>
            <a:r>
              <a:rPr lang="en-US" dirty="0"/>
              <a:t> 10,40</a:t>
            </a:r>
          </a:p>
          <a:p>
            <a:r>
              <a:rPr lang="en-US" dirty="0"/>
              <a:t>   switchport mode trunk</a:t>
            </a:r>
          </a:p>
          <a:p>
            <a:r>
              <a:rPr lang="en-US" dirty="0"/>
              <a:t>   channel-group 1 mode active</a:t>
            </a:r>
          </a:p>
          <a:p>
            <a:r>
              <a:rPr lang="en-US" dirty="0"/>
              <a:t>   spanning-tree </a:t>
            </a:r>
            <a:r>
              <a:rPr lang="en-US" dirty="0" err="1"/>
              <a:t>portfast</a:t>
            </a:r>
            <a:endParaRPr lang="en-US" dirty="0"/>
          </a:p>
          <a:p>
            <a:r>
              <a:rPr lang="en-US" sz="1200" dirty="0"/>
              <a:t>!</a:t>
            </a:r>
          </a:p>
          <a:p>
            <a:endParaRPr lang="ru-RU" sz="12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9BC08B4-4CB0-456F-9730-4D5169107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0210" y="1519875"/>
            <a:ext cx="6200775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695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75;p29">
            <a:extLst>
              <a:ext uri="{FF2B5EF4-FFF2-40B4-BE49-F238E27FC236}">
                <a16:creationId xmlns:a16="http://schemas.microsoft.com/office/drawing/2014/main" id="{407659F3-AE6E-412C-9E4D-3027F65282C9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Реализация проекта.</a:t>
            </a:r>
            <a:r>
              <a:rPr lang="en-US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 LAG </a:t>
            </a: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на </a:t>
            </a:r>
            <a:r>
              <a:rPr lang="en-US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SW-1-1</a:t>
            </a: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 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16BB6C-0DCC-454F-9C16-E4E0BA830284}"/>
              </a:ext>
            </a:extLst>
          </p:cNvPr>
          <p:cNvSpPr txBox="1"/>
          <p:nvPr/>
        </p:nvSpPr>
        <p:spPr>
          <a:xfrm>
            <a:off x="534716" y="2016289"/>
            <a:ext cx="3749838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interface</a:t>
            </a:r>
            <a:r>
              <a:rPr lang="ru-RU" dirty="0"/>
              <a:t> Port-Channel4</a:t>
            </a:r>
          </a:p>
          <a:p>
            <a:r>
              <a:rPr lang="ru-RU" dirty="0"/>
              <a:t>   </a:t>
            </a:r>
            <a:r>
              <a:rPr lang="ru-RU" dirty="0" err="1"/>
              <a:t>switchport</a:t>
            </a:r>
            <a:r>
              <a:rPr lang="ru-RU" dirty="0"/>
              <a:t> </a:t>
            </a:r>
            <a:r>
              <a:rPr lang="ru-RU" dirty="0" err="1"/>
              <a:t>trunk</a:t>
            </a:r>
            <a:r>
              <a:rPr lang="ru-RU" dirty="0"/>
              <a:t> </a:t>
            </a:r>
            <a:r>
              <a:rPr lang="ru-RU" dirty="0" err="1"/>
              <a:t>allowed</a:t>
            </a:r>
            <a:r>
              <a:rPr lang="ru-RU" dirty="0"/>
              <a:t> </a:t>
            </a:r>
            <a:r>
              <a:rPr lang="ru-RU" dirty="0" err="1"/>
              <a:t>vlan</a:t>
            </a:r>
            <a:r>
              <a:rPr lang="ru-RU" dirty="0"/>
              <a:t> 10,20,30,40</a:t>
            </a:r>
          </a:p>
          <a:p>
            <a:r>
              <a:rPr lang="ru-RU" dirty="0"/>
              <a:t>   </a:t>
            </a:r>
            <a:r>
              <a:rPr lang="ru-RU" dirty="0" err="1"/>
              <a:t>switchport</a:t>
            </a:r>
            <a:r>
              <a:rPr lang="ru-RU" dirty="0"/>
              <a:t> </a:t>
            </a:r>
            <a:r>
              <a:rPr lang="ru-RU" dirty="0" err="1"/>
              <a:t>mode</a:t>
            </a:r>
            <a:r>
              <a:rPr lang="ru-RU" dirty="0"/>
              <a:t> </a:t>
            </a:r>
            <a:r>
              <a:rPr lang="ru-RU" dirty="0" err="1"/>
              <a:t>trunk</a:t>
            </a:r>
            <a:endParaRPr lang="ru-RU" dirty="0"/>
          </a:p>
          <a:p>
            <a:r>
              <a:rPr lang="ru-RU" dirty="0"/>
              <a:t>   </a:t>
            </a:r>
            <a:r>
              <a:rPr lang="ru-RU" dirty="0" err="1"/>
              <a:t>spanning-tree</a:t>
            </a:r>
            <a:r>
              <a:rPr lang="ru-RU" dirty="0"/>
              <a:t> </a:t>
            </a:r>
            <a:r>
              <a:rPr lang="ru-RU" dirty="0" err="1"/>
              <a:t>portfast</a:t>
            </a:r>
            <a:endParaRPr lang="ru-RU" dirty="0"/>
          </a:p>
          <a:p>
            <a:r>
              <a:rPr lang="ru-RU" dirty="0"/>
              <a:t>!</a:t>
            </a:r>
          </a:p>
          <a:p>
            <a:r>
              <a:rPr lang="ru-RU" dirty="0" err="1"/>
              <a:t>interface</a:t>
            </a:r>
            <a:r>
              <a:rPr lang="ru-RU" dirty="0"/>
              <a:t> Ethernet1</a:t>
            </a:r>
          </a:p>
          <a:p>
            <a:r>
              <a:rPr lang="ru-RU" dirty="0"/>
              <a:t>   </a:t>
            </a:r>
            <a:r>
              <a:rPr lang="ru-RU" dirty="0" err="1"/>
              <a:t>switchport</a:t>
            </a:r>
            <a:r>
              <a:rPr lang="ru-RU" dirty="0"/>
              <a:t> </a:t>
            </a:r>
            <a:r>
              <a:rPr lang="ru-RU" dirty="0" err="1"/>
              <a:t>trunk</a:t>
            </a:r>
            <a:r>
              <a:rPr lang="ru-RU" dirty="0"/>
              <a:t> </a:t>
            </a:r>
            <a:r>
              <a:rPr lang="ru-RU" dirty="0" err="1"/>
              <a:t>allowed</a:t>
            </a:r>
            <a:r>
              <a:rPr lang="ru-RU" dirty="0"/>
              <a:t> </a:t>
            </a:r>
            <a:r>
              <a:rPr lang="ru-RU" dirty="0" err="1"/>
              <a:t>vlan</a:t>
            </a:r>
            <a:r>
              <a:rPr lang="ru-RU" dirty="0"/>
              <a:t> 10,20,30,40</a:t>
            </a:r>
          </a:p>
          <a:p>
            <a:r>
              <a:rPr lang="ru-RU" dirty="0"/>
              <a:t>   </a:t>
            </a:r>
            <a:r>
              <a:rPr lang="ru-RU" dirty="0" err="1"/>
              <a:t>switchport</a:t>
            </a:r>
            <a:r>
              <a:rPr lang="ru-RU" dirty="0"/>
              <a:t> </a:t>
            </a:r>
            <a:r>
              <a:rPr lang="ru-RU" dirty="0" err="1"/>
              <a:t>mode</a:t>
            </a:r>
            <a:r>
              <a:rPr lang="ru-RU" dirty="0"/>
              <a:t> </a:t>
            </a:r>
            <a:r>
              <a:rPr lang="ru-RU" dirty="0" err="1"/>
              <a:t>trunk</a:t>
            </a:r>
            <a:endParaRPr lang="ru-RU" dirty="0"/>
          </a:p>
          <a:p>
            <a:r>
              <a:rPr lang="ru-RU" dirty="0"/>
              <a:t>   </a:t>
            </a:r>
            <a:r>
              <a:rPr lang="ru-RU" dirty="0" err="1"/>
              <a:t>channel-group</a:t>
            </a:r>
            <a:r>
              <a:rPr lang="ru-RU" dirty="0"/>
              <a:t> 4 </a:t>
            </a:r>
            <a:r>
              <a:rPr lang="ru-RU" dirty="0" err="1"/>
              <a:t>mode</a:t>
            </a:r>
            <a:r>
              <a:rPr lang="ru-RU" dirty="0"/>
              <a:t> </a:t>
            </a:r>
            <a:r>
              <a:rPr lang="ru-RU" dirty="0" err="1"/>
              <a:t>active</a:t>
            </a:r>
            <a:endParaRPr lang="ru-RU" dirty="0"/>
          </a:p>
          <a:p>
            <a:r>
              <a:rPr lang="ru-RU" dirty="0"/>
              <a:t>!</a:t>
            </a:r>
          </a:p>
          <a:p>
            <a:r>
              <a:rPr lang="ru-RU" dirty="0" err="1"/>
              <a:t>interface</a:t>
            </a:r>
            <a:r>
              <a:rPr lang="ru-RU" dirty="0"/>
              <a:t> Ethernet2</a:t>
            </a:r>
          </a:p>
          <a:p>
            <a:r>
              <a:rPr lang="ru-RU" dirty="0"/>
              <a:t>   </a:t>
            </a:r>
            <a:r>
              <a:rPr lang="ru-RU" dirty="0" err="1"/>
              <a:t>switchport</a:t>
            </a:r>
            <a:r>
              <a:rPr lang="ru-RU" dirty="0"/>
              <a:t> </a:t>
            </a:r>
            <a:r>
              <a:rPr lang="ru-RU" dirty="0" err="1"/>
              <a:t>trunk</a:t>
            </a:r>
            <a:r>
              <a:rPr lang="ru-RU" dirty="0"/>
              <a:t> </a:t>
            </a:r>
            <a:r>
              <a:rPr lang="ru-RU" dirty="0" err="1"/>
              <a:t>allowed</a:t>
            </a:r>
            <a:r>
              <a:rPr lang="ru-RU" dirty="0"/>
              <a:t> </a:t>
            </a:r>
            <a:r>
              <a:rPr lang="ru-RU" dirty="0" err="1"/>
              <a:t>vlan</a:t>
            </a:r>
            <a:r>
              <a:rPr lang="ru-RU" dirty="0"/>
              <a:t> 10,20,30,40</a:t>
            </a:r>
          </a:p>
          <a:p>
            <a:r>
              <a:rPr lang="ru-RU" dirty="0"/>
              <a:t>   </a:t>
            </a:r>
            <a:r>
              <a:rPr lang="ru-RU" dirty="0" err="1"/>
              <a:t>switchport</a:t>
            </a:r>
            <a:r>
              <a:rPr lang="ru-RU" dirty="0"/>
              <a:t> </a:t>
            </a:r>
            <a:r>
              <a:rPr lang="ru-RU" dirty="0" err="1"/>
              <a:t>mode</a:t>
            </a:r>
            <a:r>
              <a:rPr lang="ru-RU" dirty="0"/>
              <a:t> </a:t>
            </a:r>
            <a:r>
              <a:rPr lang="ru-RU" dirty="0" err="1"/>
              <a:t>trunk</a:t>
            </a:r>
            <a:endParaRPr lang="ru-RU" dirty="0"/>
          </a:p>
          <a:p>
            <a:r>
              <a:rPr lang="ru-RU" dirty="0"/>
              <a:t>   </a:t>
            </a:r>
            <a:r>
              <a:rPr lang="ru-RU" dirty="0" err="1"/>
              <a:t>channel-group</a:t>
            </a:r>
            <a:r>
              <a:rPr lang="ru-RU" dirty="0"/>
              <a:t> 4 </a:t>
            </a:r>
            <a:r>
              <a:rPr lang="ru-RU" dirty="0" err="1"/>
              <a:t>mode</a:t>
            </a:r>
            <a:r>
              <a:rPr lang="ru-RU" dirty="0"/>
              <a:t> </a:t>
            </a:r>
            <a:r>
              <a:rPr lang="ru-RU" dirty="0" err="1"/>
              <a:t>active</a:t>
            </a:r>
            <a:endParaRPr lang="ru-RU" dirty="0"/>
          </a:p>
          <a:p>
            <a:r>
              <a:rPr lang="ru-RU" dirty="0"/>
              <a:t>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A5D579-A22E-4B54-8C13-8591C3DE24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8290" y="2117687"/>
            <a:ext cx="6229350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583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75;p29">
            <a:extLst>
              <a:ext uri="{FF2B5EF4-FFF2-40B4-BE49-F238E27FC236}">
                <a16:creationId xmlns:a16="http://schemas.microsoft.com/office/drawing/2014/main" id="{407659F3-AE6E-412C-9E4D-3027F65282C9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Реализация проекта.</a:t>
            </a:r>
            <a:r>
              <a:rPr lang="en-US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 LAG </a:t>
            </a: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на сервере 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F7FCAD-2EDA-4940-B00C-95B0C1778C73}"/>
              </a:ext>
            </a:extLst>
          </p:cNvPr>
          <p:cNvSpPr txBox="1"/>
          <p:nvPr/>
        </p:nvSpPr>
        <p:spPr>
          <a:xfrm>
            <a:off x="286201" y="1423271"/>
            <a:ext cx="5052004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/>
              <a:t>[</a:t>
            </a:r>
            <a:r>
              <a:rPr lang="ru-RU" sz="1200" dirty="0" err="1"/>
              <a:t>admin@VMWare_vSphere</a:t>
            </a:r>
            <a:r>
              <a:rPr lang="ru-RU" sz="1200" dirty="0"/>
              <a:t>] &gt; </a:t>
            </a:r>
            <a:r>
              <a:rPr lang="ru-RU" sz="1200" dirty="0" err="1"/>
              <a:t>export</a:t>
            </a:r>
            <a:endParaRPr lang="ru-RU" sz="1200" dirty="0"/>
          </a:p>
          <a:p>
            <a:r>
              <a:rPr lang="ru-RU" sz="1200" dirty="0"/>
              <a:t>/</a:t>
            </a:r>
            <a:r>
              <a:rPr lang="ru-RU" sz="1200" dirty="0" err="1"/>
              <a:t>interface</a:t>
            </a:r>
            <a:r>
              <a:rPr lang="ru-RU" sz="1200" dirty="0"/>
              <a:t> </a:t>
            </a:r>
            <a:r>
              <a:rPr lang="ru-RU" sz="1200" dirty="0" err="1"/>
              <a:t>bonding</a:t>
            </a:r>
            <a:endParaRPr lang="ru-RU" sz="1200" dirty="0"/>
          </a:p>
          <a:p>
            <a:r>
              <a:rPr lang="ru-RU" sz="1200" dirty="0" err="1"/>
              <a:t>add</a:t>
            </a:r>
            <a:r>
              <a:rPr lang="ru-RU" sz="1200" dirty="0"/>
              <a:t> </a:t>
            </a:r>
            <a:r>
              <a:rPr lang="ru-RU" sz="1200" dirty="0" err="1"/>
              <a:t>mode</a:t>
            </a:r>
            <a:r>
              <a:rPr lang="ru-RU" sz="1200" dirty="0"/>
              <a:t>=802.3ad </a:t>
            </a:r>
            <a:r>
              <a:rPr lang="ru-RU" sz="1200" dirty="0" err="1"/>
              <a:t>name</a:t>
            </a:r>
            <a:r>
              <a:rPr lang="ru-RU" sz="1200" dirty="0"/>
              <a:t>=bond1 </a:t>
            </a:r>
            <a:r>
              <a:rPr lang="ru-RU" sz="1200" dirty="0" err="1"/>
              <a:t>slaves</a:t>
            </a:r>
            <a:r>
              <a:rPr lang="ru-RU" sz="1200" dirty="0"/>
              <a:t>=ether1,ether2</a:t>
            </a:r>
          </a:p>
          <a:p>
            <a:r>
              <a:rPr lang="ru-RU" sz="1200" dirty="0"/>
              <a:t>/</a:t>
            </a:r>
            <a:r>
              <a:rPr lang="ru-RU" sz="1200" dirty="0" err="1"/>
              <a:t>interface</a:t>
            </a:r>
            <a:r>
              <a:rPr lang="ru-RU" sz="1200" dirty="0"/>
              <a:t> </a:t>
            </a:r>
            <a:r>
              <a:rPr lang="ru-RU" sz="1200" dirty="0" err="1"/>
              <a:t>vlan</a:t>
            </a:r>
            <a:endParaRPr lang="ru-RU" sz="1200" dirty="0"/>
          </a:p>
          <a:p>
            <a:r>
              <a:rPr lang="ru-RU" sz="1200" dirty="0" err="1"/>
              <a:t>add</a:t>
            </a:r>
            <a:r>
              <a:rPr lang="ru-RU" sz="1200" dirty="0"/>
              <a:t> </a:t>
            </a:r>
            <a:r>
              <a:rPr lang="ru-RU" sz="1200" dirty="0" err="1"/>
              <a:t>interface</a:t>
            </a:r>
            <a:r>
              <a:rPr lang="ru-RU" sz="1200" dirty="0"/>
              <a:t>=bond1 </a:t>
            </a:r>
            <a:r>
              <a:rPr lang="ru-RU" sz="1200" dirty="0" err="1"/>
              <a:t>mtu</a:t>
            </a:r>
            <a:r>
              <a:rPr lang="ru-RU" sz="1200" dirty="0"/>
              <a:t>=1400 </a:t>
            </a:r>
            <a:r>
              <a:rPr lang="ru-RU" sz="1200" dirty="0" err="1"/>
              <a:t>name</a:t>
            </a:r>
            <a:r>
              <a:rPr lang="ru-RU" sz="1200" dirty="0"/>
              <a:t>=vlan10 </a:t>
            </a:r>
            <a:r>
              <a:rPr lang="ru-RU" sz="1200" dirty="0" err="1"/>
              <a:t>vlan-id</a:t>
            </a:r>
            <a:r>
              <a:rPr lang="ru-RU" sz="1200" dirty="0"/>
              <a:t>=10</a:t>
            </a:r>
          </a:p>
          <a:p>
            <a:r>
              <a:rPr lang="ru-RU" sz="1200" dirty="0" err="1"/>
              <a:t>add</a:t>
            </a:r>
            <a:r>
              <a:rPr lang="ru-RU" sz="1200" dirty="0"/>
              <a:t> </a:t>
            </a:r>
            <a:r>
              <a:rPr lang="ru-RU" sz="1200" dirty="0" err="1"/>
              <a:t>interface</a:t>
            </a:r>
            <a:r>
              <a:rPr lang="ru-RU" sz="1200" dirty="0"/>
              <a:t>=bond1 </a:t>
            </a:r>
            <a:r>
              <a:rPr lang="ru-RU" sz="1200" dirty="0" err="1"/>
              <a:t>mtu</a:t>
            </a:r>
            <a:r>
              <a:rPr lang="ru-RU" sz="1200" dirty="0"/>
              <a:t>=1400 </a:t>
            </a:r>
            <a:r>
              <a:rPr lang="ru-RU" sz="1200" dirty="0" err="1"/>
              <a:t>name</a:t>
            </a:r>
            <a:r>
              <a:rPr lang="ru-RU" sz="1200" dirty="0"/>
              <a:t>=vlan40 </a:t>
            </a:r>
            <a:r>
              <a:rPr lang="ru-RU" sz="1200" dirty="0" err="1"/>
              <a:t>vlan-id</a:t>
            </a:r>
            <a:r>
              <a:rPr lang="ru-RU" sz="1200" dirty="0"/>
              <a:t>=40</a:t>
            </a:r>
          </a:p>
          <a:p>
            <a:r>
              <a:rPr lang="ru-RU" sz="1200" dirty="0"/>
              <a:t>/</a:t>
            </a:r>
            <a:r>
              <a:rPr lang="ru-RU" sz="1200" dirty="0" err="1"/>
              <a:t>ip</a:t>
            </a:r>
            <a:r>
              <a:rPr lang="ru-RU" sz="1200" dirty="0"/>
              <a:t> </a:t>
            </a:r>
            <a:r>
              <a:rPr lang="ru-RU" sz="1200" dirty="0" err="1"/>
              <a:t>address</a:t>
            </a:r>
            <a:endParaRPr lang="ru-RU" sz="1200" dirty="0"/>
          </a:p>
          <a:p>
            <a:r>
              <a:rPr lang="ru-RU" sz="1200" dirty="0" err="1"/>
              <a:t>add</a:t>
            </a:r>
            <a:r>
              <a:rPr lang="ru-RU" sz="1200" dirty="0"/>
              <a:t> </a:t>
            </a:r>
            <a:r>
              <a:rPr lang="ru-RU" sz="1200" dirty="0" err="1"/>
              <a:t>address</a:t>
            </a:r>
            <a:r>
              <a:rPr lang="ru-RU" sz="1200" dirty="0"/>
              <a:t>=192.168.10.5/24 </a:t>
            </a:r>
            <a:r>
              <a:rPr lang="ru-RU" sz="1200" dirty="0" err="1"/>
              <a:t>interface</a:t>
            </a:r>
            <a:r>
              <a:rPr lang="ru-RU" sz="1200" dirty="0"/>
              <a:t>=vlan10 </a:t>
            </a:r>
            <a:r>
              <a:rPr lang="ru-RU" sz="1200" dirty="0" err="1"/>
              <a:t>network</a:t>
            </a:r>
            <a:r>
              <a:rPr lang="ru-RU" sz="1200" dirty="0"/>
              <a:t>=192.168.10.0</a:t>
            </a:r>
          </a:p>
          <a:p>
            <a:r>
              <a:rPr lang="ru-RU" sz="1200" dirty="0" err="1"/>
              <a:t>add</a:t>
            </a:r>
            <a:r>
              <a:rPr lang="ru-RU" sz="1200" dirty="0"/>
              <a:t> </a:t>
            </a:r>
            <a:r>
              <a:rPr lang="ru-RU" sz="1200" dirty="0" err="1"/>
              <a:t>address</a:t>
            </a:r>
            <a:r>
              <a:rPr lang="ru-RU" sz="1200" dirty="0"/>
              <a:t>=192.168.40.15/24 </a:t>
            </a:r>
            <a:r>
              <a:rPr lang="ru-RU" sz="1200" dirty="0" err="1"/>
              <a:t>interface</a:t>
            </a:r>
            <a:r>
              <a:rPr lang="ru-RU" sz="1200" dirty="0"/>
              <a:t>=vlan40 </a:t>
            </a:r>
            <a:r>
              <a:rPr lang="ru-RU" sz="1200" dirty="0" err="1"/>
              <a:t>network</a:t>
            </a:r>
            <a:r>
              <a:rPr lang="ru-RU" sz="1200" dirty="0"/>
              <a:t>=192.168.40.0</a:t>
            </a:r>
          </a:p>
          <a:p>
            <a:r>
              <a:rPr lang="ru-RU" sz="1200" dirty="0"/>
              <a:t>/</a:t>
            </a:r>
            <a:r>
              <a:rPr lang="ru-RU" sz="1200" dirty="0" err="1"/>
              <a:t>ip</a:t>
            </a:r>
            <a:r>
              <a:rPr lang="ru-RU" sz="1200" dirty="0"/>
              <a:t> </a:t>
            </a:r>
            <a:r>
              <a:rPr lang="ru-RU" sz="1200" dirty="0" err="1"/>
              <a:t>route</a:t>
            </a:r>
            <a:endParaRPr lang="ru-RU" sz="1200" dirty="0"/>
          </a:p>
          <a:p>
            <a:r>
              <a:rPr lang="ru-RU" sz="1200" dirty="0" err="1"/>
              <a:t>add</a:t>
            </a:r>
            <a:r>
              <a:rPr lang="ru-RU" sz="1200" dirty="0"/>
              <a:t> </a:t>
            </a:r>
            <a:r>
              <a:rPr lang="ru-RU" sz="1200" dirty="0" err="1"/>
              <a:t>gateway</a:t>
            </a:r>
            <a:r>
              <a:rPr lang="ru-RU" sz="1200" dirty="0"/>
              <a:t>=192.168.10.1</a:t>
            </a:r>
          </a:p>
          <a:p>
            <a:r>
              <a:rPr lang="ru-RU" sz="1200" dirty="0"/>
              <a:t>/</a:t>
            </a:r>
            <a:r>
              <a:rPr lang="ru-RU" sz="1200" dirty="0" err="1"/>
              <a:t>system</a:t>
            </a:r>
            <a:r>
              <a:rPr lang="ru-RU" sz="1200" dirty="0"/>
              <a:t> </a:t>
            </a:r>
            <a:r>
              <a:rPr lang="ru-RU" sz="1200" dirty="0" err="1"/>
              <a:t>identity</a:t>
            </a:r>
            <a:endParaRPr lang="ru-RU" sz="1200" dirty="0"/>
          </a:p>
          <a:p>
            <a:r>
              <a:rPr lang="ru-RU" sz="1200" dirty="0" err="1"/>
              <a:t>set</a:t>
            </a:r>
            <a:r>
              <a:rPr lang="ru-RU" sz="1200" dirty="0"/>
              <a:t> </a:t>
            </a:r>
            <a:r>
              <a:rPr lang="ru-RU" sz="1200" dirty="0" err="1"/>
              <a:t>name</a:t>
            </a:r>
            <a:r>
              <a:rPr lang="ru-RU" sz="1200" dirty="0"/>
              <a:t>=</a:t>
            </a:r>
            <a:r>
              <a:rPr lang="ru-RU" sz="1200" dirty="0" err="1"/>
              <a:t>VMWare_vSphere</a:t>
            </a:r>
            <a:endParaRPr lang="ru-RU" sz="1200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E957514-D767-4C87-A482-02741502B1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4225" y="4154413"/>
            <a:ext cx="7562850" cy="237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1973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фигурой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маркером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инфы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75;p29">
            <a:extLst>
              <a:ext uri="{FF2B5EF4-FFF2-40B4-BE49-F238E27FC236}">
                <a16:creationId xmlns:a16="http://schemas.microsoft.com/office/drawing/2014/main" id="{407659F3-AE6E-412C-9E4D-3027F65282C9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Реализация проекта.</a:t>
            </a:r>
            <a:r>
              <a:rPr lang="en-US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 </a:t>
            </a: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Проверка работы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D1D8858-9165-46C8-B7B8-8BA0E74954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790" y="1331154"/>
            <a:ext cx="4781550" cy="239077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8B93CCB-7674-4376-9725-718469E834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20601" y="1334417"/>
            <a:ext cx="5972175" cy="2543175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3A32741-BDA1-4ADB-A4E6-161C6C830B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315" y="3865977"/>
            <a:ext cx="4762500" cy="284797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9F8E421-E695-417A-8F87-706995D820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20601" y="4180301"/>
            <a:ext cx="6038850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203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1" name="Google Shape;181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3" name="Google Shape;275;p29">
            <a:extLst>
              <a:ext uri="{FF2B5EF4-FFF2-40B4-BE49-F238E27FC236}">
                <a16:creationId xmlns:a16="http://schemas.microsoft.com/office/drawing/2014/main" id="{407659F3-AE6E-412C-9E4D-3027F65282C9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Реализация проекта.</a:t>
            </a:r>
            <a:r>
              <a:rPr lang="en-US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 </a:t>
            </a: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Проверка работы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A7504E4-D08E-41F7-810C-22A87A27FF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2752" y="1565685"/>
            <a:ext cx="6286500" cy="49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762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42CB32-6793-477E-929D-AB65153F980C}"/>
              </a:ext>
            </a:extLst>
          </p:cNvPr>
          <p:cNvSpPr txBox="1"/>
          <p:nvPr/>
        </p:nvSpPr>
        <p:spPr>
          <a:xfrm>
            <a:off x="1369379" y="1482385"/>
            <a:ext cx="1027812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В процессе реализации были достигнуты следующие требования проекта</a:t>
            </a:r>
            <a:r>
              <a:rPr lang="en-US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: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Отказоустойчивость</a:t>
            </a:r>
            <a:r>
              <a:rPr lang="en-US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. 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            </a:t>
            </a: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Достигнута за счет использования схемы </a:t>
            </a:r>
            <a:r>
              <a:rPr lang="en-US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Leaf-Spine </a:t>
            </a: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и </a:t>
            </a:r>
            <a:r>
              <a:rPr lang="en-US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ESI-LAGs </a:t>
            </a: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на уровне </a:t>
            </a:r>
            <a:r>
              <a:rPr lang="en-US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Leaf.</a:t>
            </a: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Экономичность</a:t>
            </a:r>
            <a:r>
              <a:rPr lang="en-US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. 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1800" spc="-1" dirty="0">
                <a:latin typeface="Avenir"/>
              </a:rPr>
              <a:t>            Е</a:t>
            </a: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сть возможность покупки свитчей не сразу, а по мере увеличения количества стоек в ЦОД.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Масштабируемость. 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            </a:t>
            </a: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Дальнейший рост можно обеспечить путем добавления </a:t>
            </a:r>
            <a:r>
              <a:rPr lang="en-US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Leaf</a:t>
            </a: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и </a:t>
            </a:r>
            <a:r>
              <a:rPr lang="en-US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Spine</a:t>
            </a: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коммутаторов.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Производительность. 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            </a:t>
            </a: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Достигнута высокая пропускная способность между стойками.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Удобство управления. 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1800" b="1" strike="noStrike" spc="-1" dirty="0">
                <a:solidFill>
                  <a:srgbClr val="000000"/>
                </a:solidFill>
                <a:latin typeface="Avenir"/>
                <a:ea typeface="Arial"/>
              </a:rPr>
              <a:t>            </a:t>
            </a: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Однообразная настройка портов в сторону серверов. 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           Возможность вывода из работы части свитчей для технического обслуживания без остановки клиентских сервисов. 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ru-RU" sz="1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           Есть возможности автоматизации.</a:t>
            </a:r>
            <a:endParaRPr lang="ru-RU" sz="1800" dirty="0"/>
          </a:p>
        </p:txBody>
      </p:sp>
      <p:sp>
        <p:nvSpPr>
          <p:cNvPr id="15" name="Google Shape;275;p29">
            <a:extLst>
              <a:ext uri="{FF2B5EF4-FFF2-40B4-BE49-F238E27FC236}">
                <a16:creationId xmlns:a16="http://schemas.microsoft.com/office/drawing/2014/main" id="{4DD070BA-16A8-401F-BDE4-76BA185F28C3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Оценка реализации.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548970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" name="Google Shape;275;p29">
            <a:extLst>
              <a:ext uri="{FF2B5EF4-FFF2-40B4-BE49-F238E27FC236}">
                <a16:creationId xmlns:a16="http://schemas.microsoft.com/office/drawing/2014/main" id="{1FEF498A-A2BA-4E94-B49B-59F4B59B2762}"/>
              </a:ext>
            </a:extLst>
          </p:cNvPr>
          <p:cNvSpPr/>
          <p:nvPr/>
        </p:nvSpPr>
        <p:spPr>
          <a:xfrm>
            <a:off x="623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Выводы. Плюсы реализации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Прямоугольник 2">
            <a:extLst>
              <a:ext uri="{FF2B5EF4-FFF2-40B4-BE49-F238E27FC236}">
                <a16:creationId xmlns:a16="http://schemas.microsoft.com/office/drawing/2014/main" id="{8C1077C6-636E-4C79-BD72-2A73467E13BD}"/>
              </a:ext>
            </a:extLst>
          </p:cNvPr>
          <p:cNvSpPr/>
          <p:nvPr/>
        </p:nvSpPr>
        <p:spPr>
          <a:xfrm>
            <a:off x="263520" y="2205000"/>
            <a:ext cx="11665080" cy="193753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Все заявленные требования проекта были реализованы</a:t>
            </a: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Дополнительно была реализована возможность маршрутизации трафика через </a:t>
            </a:r>
            <a:r>
              <a:rPr lang="en-US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VXLAN-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фабрику</a:t>
            </a: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Схема размещения </a:t>
            </a:r>
            <a:r>
              <a:rPr lang="en-US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Leaf 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свитчей в стойках позволила сильно уменьшить количество работ по прокладке сетевых кабелей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270989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фигурой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/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маркером</a:t>
            </a:r>
            <a:r>
              <a:rPr lang="en-US" sz="2000" b="0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000" b="0" i="0" u="none" strike="noStrike" cap="none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инфы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" name="Google Shape;275;p29">
            <a:extLst>
              <a:ext uri="{FF2B5EF4-FFF2-40B4-BE49-F238E27FC236}">
                <a16:creationId xmlns:a16="http://schemas.microsoft.com/office/drawing/2014/main" id="{484DB58B-88C9-4D5C-8526-EF4E3014CEE6}"/>
              </a:ext>
            </a:extLst>
          </p:cNvPr>
          <p:cNvSpPr/>
          <p:nvPr/>
        </p:nvSpPr>
        <p:spPr>
          <a:xfrm>
            <a:off x="623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Выводы. Планы развития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Прямоугольник 2">
            <a:extLst>
              <a:ext uri="{FF2B5EF4-FFF2-40B4-BE49-F238E27FC236}">
                <a16:creationId xmlns:a16="http://schemas.microsoft.com/office/drawing/2014/main" id="{6E5E44FB-1D28-4835-9712-3EC2EF79C06E}"/>
              </a:ext>
            </a:extLst>
          </p:cNvPr>
          <p:cNvSpPr/>
          <p:nvPr/>
        </p:nvSpPr>
        <p:spPr>
          <a:xfrm>
            <a:off x="263520" y="2205000"/>
            <a:ext cx="11665080" cy="2183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Автоматизировать управление </a:t>
            </a:r>
            <a:r>
              <a:rPr lang="en-US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VXLAN-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фабрикой</a:t>
            </a: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spc="-1" dirty="0">
                <a:latin typeface="Arial"/>
              </a:rPr>
              <a:t>Подключить маршрутизаторы для доступа к интернету по </a:t>
            </a:r>
            <a:r>
              <a:rPr lang="en-US" sz="2000" spc="-1" dirty="0">
                <a:latin typeface="Arial"/>
              </a:rPr>
              <a:t>BGP</a:t>
            </a:r>
            <a:endParaRPr lang="ru-RU" sz="2000" spc="-1" dirty="0"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Реализовать работу </a:t>
            </a:r>
            <a:r>
              <a:rPr lang="en-US" sz="2000" spc="-1" dirty="0">
                <a:latin typeface="Avenir"/>
                <a:ea typeface="Arial"/>
              </a:rPr>
              <a:t>DHCP </a:t>
            </a:r>
            <a:r>
              <a:rPr lang="ru-RU" sz="2000" spc="-1" dirty="0">
                <a:latin typeface="Avenir"/>
                <a:ea typeface="Arial"/>
              </a:rPr>
              <a:t>через </a:t>
            </a:r>
            <a:r>
              <a:rPr lang="en-US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VXLAN-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фабрику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ru-RU" sz="16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633058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sz="28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Николаев Александр Валерьевич</a:t>
            </a:r>
            <a:endParaRPr sz="28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1"/>
          <p:cNvSpPr txBox="1">
            <a:spLocks noGrp="1"/>
          </p:cNvSpPr>
          <p:nvPr>
            <p:ph type="body" idx="4294967295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en-US" sz="18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Должность</a:t>
            </a:r>
            <a:r>
              <a:rPr lang="ru-RU" sz="18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Системный администратор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1"/>
          <p:cNvSpPr txBox="1">
            <a:spLocks noGrp="1"/>
          </p:cNvSpPr>
          <p:nvPr>
            <p:ph type="body" idx="429496729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sz="18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Компанию</a:t>
            </a:r>
            <a:r>
              <a:rPr lang="ru-RU" sz="18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: ГП «Редуктор» 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3429000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lang="en-US" sz="3600" dirty="0"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buSzPts val="3600"/>
            </a:pPr>
            <a:r>
              <a:rPr lang="ru-RU" sz="2800" b="1" dirty="0"/>
              <a:t>Тема: "Оптимизация сетевой архитектуры: переход от классической 3-Tier топологии к </a:t>
            </a:r>
            <a:r>
              <a:rPr lang="ru-RU" sz="2800" b="1" dirty="0" err="1"/>
              <a:t>evpn</a:t>
            </a:r>
            <a:r>
              <a:rPr lang="ru-RU" sz="2800" b="1" dirty="0"/>
              <a:t>/</a:t>
            </a:r>
            <a:r>
              <a:rPr lang="ru-RU" sz="2800" b="1" dirty="0" err="1"/>
              <a:t>vxlan</a:t>
            </a:r>
            <a:r>
              <a:rPr lang="ru-RU" sz="2800" b="1" dirty="0"/>
              <a:t> и внедрение функции </a:t>
            </a:r>
            <a:r>
              <a:rPr lang="ru-RU" sz="2800" b="1" dirty="0" err="1"/>
              <a:t>мультихоминга</a:t>
            </a:r>
            <a:r>
              <a:rPr lang="ru-RU" sz="2800" b="1" dirty="0"/>
              <a:t> для эффективного подключения серверов"</a:t>
            </a: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sz="2800" dirty="0">
                <a:latin typeface="Roboto"/>
                <a:ea typeface="Roboto"/>
                <a:cs typeface="Roboto"/>
                <a:sym typeface="Roboto"/>
              </a:rPr>
              <a:t>Николаев Александр Валерьевич</a:t>
            </a:r>
            <a:endParaRPr sz="2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2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Должность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: Системный администратор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 dirty="0" err="1">
                <a:latin typeface="Roboto"/>
                <a:ea typeface="Roboto"/>
                <a:cs typeface="Roboto"/>
                <a:sym typeface="Roboto"/>
              </a:rPr>
              <a:t>Компани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я: ГП «Редуктор»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4"/>
          <p:cNvSpPr txBox="1"/>
          <p:nvPr/>
        </p:nvSpPr>
        <p:spPr>
          <a:xfrm>
            <a:off x="249149" y="303628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Введение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" name="Google Shape;197;p24">
            <a:extLst>
              <a:ext uri="{FF2B5EF4-FFF2-40B4-BE49-F238E27FC236}">
                <a16:creationId xmlns:a16="http://schemas.microsoft.com/office/drawing/2014/main" id="{221B7814-0248-4953-AE88-860C491CB964}"/>
              </a:ext>
            </a:extLst>
          </p:cNvPr>
          <p:cNvSpPr txBox="1"/>
          <p:nvPr/>
        </p:nvSpPr>
        <p:spPr>
          <a:xfrm flipH="1">
            <a:off x="191344" y="1325550"/>
            <a:ext cx="11809311" cy="4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>
              <a:buClr>
                <a:schemeClr val="dk1"/>
              </a:buClr>
              <a:buSzPts val="1100"/>
            </a:pPr>
            <a:r>
              <a:rPr lang="ru-RU" sz="2000" b="1" dirty="0">
                <a:latin typeface="Avenir"/>
              </a:rPr>
              <a:t>Цель проекта</a:t>
            </a:r>
            <a:r>
              <a:rPr lang="en-US" sz="2000" b="1" dirty="0">
                <a:latin typeface="Avenir"/>
              </a:rPr>
              <a:t>: </a:t>
            </a:r>
            <a:r>
              <a:rPr lang="ru-RU" sz="2000" b="1" dirty="0">
                <a:latin typeface="Avenir"/>
              </a:rPr>
              <a:t>П</a:t>
            </a:r>
            <a:r>
              <a:rPr lang="ru-RU" sz="2000" b="1" dirty="0"/>
              <a:t>роизвести переход от классической 3-Tier топологии к </a:t>
            </a:r>
            <a:r>
              <a:rPr lang="ru-RU" sz="2000" b="1" dirty="0" err="1"/>
              <a:t>evpn</a:t>
            </a:r>
            <a:r>
              <a:rPr lang="ru-RU" sz="2000" b="1" dirty="0"/>
              <a:t>/</a:t>
            </a:r>
            <a:r>
              <a:rPr lang="ru-RU" sz="2000" b="1" dirty="0" err="1"/>
              <a:t>vxlan</a:t>
            </a:r>
            <a:r>
              <a:rPr lang="ru-RU" sz="2000" b="1" dirty="0"/>
              <a:t> и внедрение функции </a:t>
            </a:r>
            <a:r>
              <a:rPr lang="ru-RU" sz="2000" b="1" dirty="0" err="1"/>
              <a:t>мультихоминга</a:t>
            </a:r>
            <a:r>
              <a:rPr lang="ru-RU" sz="2000" b="1" dirty="0"/>
              <a:t> для эффективного подключения серверов</a:t>
            </a:r>
            <a:r>
              <a:rPr lang="ru-RU" sz="2000" b="1" dirty="0">
                <a:latin typeface="Avenir"/>
              </a:rPr>
              <a:t>.</a:t>
            </a:r>
            <a:endParaRPr lang="en-US" sz="2000" b="1" dirty="0">
              <a:latin typeface="Avenir"/>
            </a:endParaRPr>
          </a:p>
          <a:p>
            <a:pPr marL="285750" lvl="0" indent="-285750" algn="ctr">
              <a:buClr>
                <a:schemeClr val="dk1"/>
              </a:buClr>
              <a:buSzPts val="1100"/>
              <a:buFont typeface="Wingdings" panose="05000000000000000000" pitchFamily="2" charset="2"/>
              <a:buChar char="§"/>
            </a:pPr>
            <a:endParaRPr lang="en-US" sz="2000" b="1" dirty="0">
              <a:latin typeface="Avenir"/>
            </a:endParaRPr>
          </a:p>
          <a:p>
            <a:pPr marL="285750" lvl="0" indent="-285750" algn="just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ru-RU" sz="2000" dirty="0">
                <a:latin typeface="Avenir"/>
              </a:rPr>
              <a:t>Существующая сеть представляет собой несколько коммутаторов и двух маршрутизаторов которые обеспечивают доступ к интернету.</a:t>
            </a:r>
          </a:p>
          <a:p>
            <a:pPr marL="285750" lvl="0" indent="-285750" algn="just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ru-RU" sz="2000" dirty="0">
                <a:latin typeface="Avenir"/>
              </a:rPr>
              <a:t>Сеть разделена на </a:t>
            </a:r>
            <a:r>
              <a:rPr lang="ru-RU" sz="2000" dirty="0" err="1">
                <a:latin typeface="Avenir"/>
              </a:rPr>
              <a:t>VLAN`ы</a:t>
            </a:r>
            <a:r>
              <a:rPr lang="ru-RU" sz="2000" dirty="0">
                <a:latin typeface="Avenir"/>
              </a:rPr>
              <a:t> которые между собой маршрутизируются через </a:t>
            </a:r>
            <a:r>
              <a:rPr lang="en-US" sz="2000" dirty="0">
                <a:latin typeface="Avenir"/>
              </a:rPr>
              <a:t>OSPF</a:t>
            </a:r>
            <a:r>
              <a:rPr lang="ru-RU" sz="2000" dirty="0">
                <a:latin typeface="Avenir"/>
              </a:rPr>
              <a:t> </a:t>
            </a:r>
            <a:endParaRPr lang="en-US" sz="2000" dirty="0">
              <a:latin typeface="Avenir"/>
            </a:endParaRPr>
          </a:p>
          <a:p>
            <a:pPr marL="285750" lvl="0" indent="-285750" algn="just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ru-RU" sz="2000" dirty="0">
                <a:latin typeface="Avenir"/>
              </a:rPr>
              <a:t>Появилась задача обеспечить максимальную доступность серверов с помощью подключения их к нескольким коммутаторам. </a:t>
            </a:r>
          </a:p>
          <a:p>
            <a:pPr marL="285750" lvl="0" indent="-285750" algn="just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ru-RU" sz="2000" dirty="0">
                <a:latin typeface="Avenir"/>
              </a:rPr>
              <a:t>Обеспечить большего количества </a:t>
            </a:r>
            <a:r>
              <a:rPr lang="en-US" sz="2000" dirty="0">
                <a:latin typeface="Avenir"/>
              </a:rPr>
              <a:t>L2 </a:t>
            </a:r>
            <a:r>
              <a:rPr lang="ru-RU" sz="2000" dirty="0">
                <a:latin typeface="Avenir"/>
              </a:rPr>
              <a:t>каналов между разними узлами.</a:t>
            </a:r>
          </a:p>
          <a:p>
            <a:pPr marL="285750" indent="-285750" algn="just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ru-RU" sz="2000" dirty="0">
                <a:latin typeface="Avenir"/>
              </a:rPr>
              <a:t>В связи с ростом трафика и малым количеством свободных портов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, требуется установка дополнительных коммутаторов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750" lvl="0" indent="-285750" algn="just"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ru-RU" sz="2000" dirty="0">
                <a:latin typeface="Avenir"/>
              </a:rPr>
              <a:t>В серверах установлены сетевые карты с двумя портами на 10 Гбит</a:t>
            </a:r>
            <a:endParaRPr lang="ru-RU" sz="1600" dirty="0">
              <a:latin typeface="Aveni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Google Shape;227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5"/>
          <p:cNvSpPr txBox="1"/>
          <p:nvPr/>
        </p:nvSpPr>
        <p:spPr>
          <a:xfrm>
            <a:off x="204762" y="434903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>
              <a:lnSpc>
                <a:spcPct val="90000"/>
              </a:lnSpc>
              <a:buSzPts val="4500"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Задачи проекта</a:t>
            </a:r>
            <a:endParaRPr lang="ru-RU" sz="36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endParaRPr lang="ru-RU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7" name="Google Shape;237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600" b="1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4" name="TextBox 1">
            <a:extLst>
              <a:ext uri="{FF2B5EF4-FFF2-40B4-BE49-F238E27FC236}">
                <a16:creationId xmlns:a16="http://schemas.microsoft.com/office/drawing/2014/main" id="{DBBDD03F-4A2B-43FB-B19E-7A3A54AF8647}"/>
              </a:ext>
            </a:extLst>
          </p:cNvPr>
          <p:cNvSpPr txBox="1"/>
          <p:nvPr/>
        </p:nvSpPr>
        <p:spPr>
          <a:xfrm>
            <a:off x="859147" y="1770758"/>
            <a:ext cx="892899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ru-RU" sz="2800" dirty="0">
                <a:latin typeface="Avenir"/>
              </a:rPr>
              <a:t>Описание требований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800" dirty="0">
                <a:latin typeface="Avenir"/>
              </a:rPr>
              <a:t>Выбор технологии реализации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800" dirty="0">
                <a:latin typeface="Avenir"/>
              </a:rPr>
              <a:t>Реализация проекта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800" dirty="0">
                <a:latin typeface="Avenir"/>
              </a:rPr>
              <a:t>Оценка реализации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800" dirty="0">
                <a:latin typeface="Avenir"/>
              </a:rPr>
              <a:t>Выводы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22;p26">
            <a:extLst>
              <a:ext uri="{FF2B5EF4-FFF2-40B4-BE49-F238E27FC236}">
                <a16:creationId xmlns:a16="http://schemas.microsoft.com/office/drawing/2014/main" id="{02ABEB47-78EF-4811-9CC2-E441E063CD5E}"/>
              </a:ext>
            </a:extLst>
          </p:cNvPr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Описание требований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" name="TextBox 24">
            <a:extLst>
              <a:ext uri="{FF2B5EF4-FFF2-40B4-BE49-F238E27FC236}">
                <a16:creationId xmlns:a16="http://schemas.microsoft.com/office/drawing/2014/main" id="{E669EE00-ECC9-4D94-BB05-80BDEBF1BB73}"/>
              </a:ext>
            </a:extLst>
          </p:cNvPr>
          <p:cNvSpPr txBox="1"/>
          <p:nvPr/>
        </p:nvSpPr>
        <p:spPr>
          <a:xfrm>
            <a:off x="719666" y="1474331"/>
            <a:ext cx="976882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sz="2800" dirty="0"/>
              <a:t>Отказоустойчивость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sz="2800" dirty="0"/>
              <a:t>Масштабируемость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sz="2800" dirty="0"/>
              <a:t>Производительность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sz="2800" dirty="0"/>
              <a:t>Удобство управления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sz="2800" dirty="0"/>
              <a:t>Использование подсетей и </a:t>
            </a:r>
            <a:r>
              <a:rPr lang="ru-RU" sz="2800" dirty="0" err="1"/>
              <a:t>VLAN`ов</a:t>
            </a:r>
            <a:r>
              <a:rPr lang="ru-RU" sz="2800" dirty="0"/>
              <a:t> из </a:t>
            </a:r>
          </a:p>
          <a:p>
            <a:r>
              <a:rPr lang="ru-RU" sz="2800" dirty="0"/>
              <a:t>     существующей сети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ru-RU" sz="2800" dirty="0">
                <a:latin typeface="Avenir"/>
              </a:rPr>
              <a:t>Ввод в работу без остановки существующей сети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22;p26">
            <a:extLst>
              <a:ext uri="{FF2B5EF4-FFF2-40B4-BE49-F238E27FC236}">
                <a16:creationId xmlns:a16="http://schemas.microsoft.com/office/drawing/2014/main" id="{02ABEB47-78EF-4811-9CC2-E441E063CD5E}"/>
              </a:ext>
            </a:extLst>
          </p:cNvPr>
          <p:cNvSpPr txBox="1"/>
          <p:nvPr/>
        </p:nvSpPr>
        <p:spPr>
          <a:xfrm>
            <a:off x="1584002" y="405855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Текущая топология сети. Схема</a:t>
            </a:r>
            <a:endParaRPr lang="ru-RU"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DDF7AD2-EC3F-4776-BA04-CA920D6025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021" y="1193376"/>
            <a:ext cx="10895860" cy="566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87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22;p26">
            <a:extLst>
              <a:ext uri="{FF2B5EF4-FFF2-40B4-BE49-F238E27FC236}">
                <a16:creationId xmlns:a16="http://schemas.microsoft.com/office/drawing/2014/main" id="{02ABEB47-78EF-4811-9CC2-E441E063CD5E}"/>
              </a:ext>
            </a:extLst>
          </p:cNvPr>
          <p:cNvSpPr txBox="1"/>
          <p:nvPr/>
        </p:nvSpPr>
        <p:spPr>
          <a:xfrm>
            <a:off x="1510355" y="584465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buSzPts val="4500"/>
            </a:pPr>
            <a:r>
              <a:rPr lang="ru-RU" sz="3200" b="0" strike="noStrike" spc="-1" dirty="0">
                <a:solidFill>
                  <a:srgbClr val="FFFFFF"/>
                </a:solidFill>
                <a:latin typeface="Roboto"/>
                <a:ea typeface="Roboto"/>
              </a:rPr>
              <a:t>Выбор технологии реализации. Варианты</a:t>
            </a:r>
            <a:endParaRPr lang="ru-RU" sz="3200" b="0" strike="noStrike" spc="-1" dirty="0">
              <a:solidFill>
                <a:srgbClr val="000000"/>
              </a:solidFill>
              <a:latin typeface="Arial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TextBox 4">
            <a:extLst>
              <a:ext uri="{FF2B5EF4-FFF2-40B4-BE49-F238E27FC236}">
                <a16:creationId xmlns:a16="http://schemas.microsoft.com/office/drawing/2014/main" id="{C028353F-42DB-4059-B1C5-BA6C712D158E}"/>
              </a:ext>
            </a:extLst>
          </p:cNvPr>
          <p:cNvSpPr/>
          <p:nvPr/>
        </p:nvSpPr>
        <p:spPr>
          <a:xfrm>
            <a:off x="1127520" y="1700640"/>
            <a:ext cx="10008720" cy="34764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514440" indent="-514440" algn="just">
              <a:lnSpc>
                <a:spcPct val="100000"/>
              </a:lnSpc>
              <a:buClr>
                <a:srgbClr val="000000"/>
              </a:buClr>
              <a:buFont typeface="Book Antiqua"/>
              <a:buAutoNum type="arabicPeriod"/>
            </a:pPr>
            <a:r>
              <a:rPr lang="ru-RU" sz="2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Реализовать </a:t>
            </a:r>
            <a:r>
              <a:rPr lang="ru-RU" sz="28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стекирование</a:t>
            </a:r>
            <a:r>
              <a:rPr lang="ru-RU" sz="2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или применить </a:t>
            </a:r>
            <a:r>
              <a:rPr lang="en-US" sz="2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MLAG</a:t>
            </a:r>
            <a:r>
              <a:rPr lang="ru-RU" sz="2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</a:t>
            </a:r>
            <a:endParaRPr lang="ru-RU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lvl="5" indent="-343080" algn="r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ru-RU" sz="2000" b="0" strike="noStrike" spc="-1" dirty="0">
                <a:solidFill>
                  <a:srgbClr val="C00000"/>
                </a:solidFill>
                <a:latin typeface="Avenir"/>
                <a:ea typeface="Arial"/>
              </a:rPr>
              <a:t>Невозможно, т.к. данный функционал не поддерживается</a:t>
            </a:r>
          </a:p>
          <a:p>
            <a:pPr marL="343080" lvl="5" indent="-343080" algn="r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514440" indent="-514440" algn="just">
              <a:lnSpc>
                <a:spcPct val="100000"/>
              </a:lnSpc>
              <a:buClr>
                <a:srgbClr val="000000"/>
              </a:buClr>
              <a:buFont typeface="Book Antiqua"/>
              <a:buAutoNum type="arabicPeriod"/>
            </a:pPr>
            <a:r>
              <a:rPr lang="ru-RU" sz="2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Внедрить </a:t>
            </a:r>
            <a:r>
              <a:rPr lang="en-US" sz="2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L3 </a:t>
            </a:r>
            <a:r>
              <a:rPr lang="ru-RU" sz="2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сеть</a:t>
            </a:r>
            <a:endParaRPr lang="ru-RU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lvl="1" indent="-343080" algn="r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ru-RU" sz="2000" b="0" strike="noStrike" spc="-1" dirty="0">
                <a:solidFill>
                  <a:srgbClr val="C00000"/>
                </a:solidFill>
                <a:latin typeface="Avenir"/>
                <a:ea typeface="Arial"/>
              </a:rPr>
              <a:t>Остается проблема с реализацией </a:t>
            </a:r>
            <a:r>
              <a:rPr lang="en-US" sz="2000" b="0" strike="noStrike" spc="-1" dirty="0">
                <a:solidFill>
                  <a:srgbClr val="C00000"/>
                </a:solidFill>
                <a:latin typeface="Avenir"/>
                <a:ea typeface="Arial"/>
              </a:rPr>
              <a:t>L2 </a:t>
            </a:r>
            <a:r>
              <a:rPr lang="ru-RU" sz="2000" b="0" strike="noStrike" spc="-1" dirty="0">
                <a:solidFill>
                  <a:srgbClr val="C00000"/>
                </a:solidFill>
                <a:latin typeface="Avenir"/>
                <a:ea typeface="Arial"/>
              </a:rPr>
              <a:t> туннелей</a:t>
            </a:r>
          </a:p>
          <a:p>
            <a:pPr marL="343080" lvl="1" indent="-343080" algn="r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514440" indent="-514440" algn="just">
              <a:lnSpc>
                <a:spcPct val="100000"/>
              </a:lnSpc>
              <a:buClr>
                <a:srgbClr val="000000"/>
              </a:buClr>
              <a:buFont typeface="Book Antiqua"/>
              <a:buAutoNum type="arabicPeriod"/>
            </a:pPr>
            <a:r>
              <a:rPr lang="ru-RU" sz="28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Внедрить L3-фабрику с использованием технологии инкапсуляции </a:t>
            </a:r>
            <a:r>
              <a:rPr lang="ru-RU" sz="28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VxLAN</a:t>
            </a:r>
            <a:r>
              <a:rPr lang="ru-RU" sz="2800" spc="-1" dirty="0">
                <a:latin typeface="Avenir"/>
                <a:ea typeface="Arial"/>
              </a:rPr>
              <a:t> </a:t>
            </a:r>
            <a:r>
              <a:rPr lang="en-US" sz="2800" spc="-1" dirty="0">
                <a:latin typeface="Avenir"/>
                <a:ea typeface="Arial"/>
              </a:rPr>
              <a:t>EVPN</a:t>
            </a:r>
            <a:endParaRPr lang="ru-RU" sz="2800" b="0" strike="noStrike" spc="-1" dirty="0">
              <a:solidFill>
                <a:srgbClr val="000000"/>
              </a:solidFill>
              <a:latin typeface="Arial"/>
            </a:endParaRPr>
          </a:p>
          <a:p>
            <a:pPr marL="343080" lvl="1" indent="-343080" algn="r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Был выбран этот вариант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21066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21;p26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2026DAD3-1102-4869-B8D2-1AACCF69751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23;p26">
            <a:extLst>
              <a:ext uri="{FF2B5EF4-FFF2-40B4-BE49-F238E27FC236}">
                <a16:creationId xmlns:a16="http://schemas.microsoft.com/office/drawing/2014/main" id="{3B9AC26F-6ECF-4DDB-BEC8-D2F691B1ACFF}"/>
              </a:ext>
            </a:extLst>
          </p:cNvPr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24;p26">
            <a:extLst>
              <a:ext uri="{FF2B5EF4-FFF2-40B4-BE49-F238E27FC236}">
                <a16:creationId xmlns:a16="http://schemas.microsoft.com/office/drawing/2014/main" id="{464BD2BB-382D-421E-A2D3-3CD29B527864}"/>
              </a:ext>
            </a:extLst>
          </p:cNvPr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25;p26">
            <a:extLst>
              <a:ext uri="{FF2B5EF4-FFF2-40B4-BE49-F238E27FC236}">
                <a16:creationId xmlns:a16="http://schemas.microsoft.com/office/drawing/2014/main" id="{81009F58-B7D4-433F-94E8-2B45C0B54E3C}"/>
              </a:ext>
            </a:extLst>
          </p:cNvPr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32;p26">
            <a:extLst>
              <a:ext uri="{FF2B5EF4-FFF2-40B4-BE49-F238E27FC236}">
                <a16:creationId xmlns:a16="http://schemas.microsoft.com/office/drawing/2014/main" id="{C2E619A4-BC6B-409F-854F-F1AB89355E91}"/>
              </a:ext>
            </a:extLst>
          </p:cNvPr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0" name="Google Shape;233;p26">
            <a:extLst>
              <a:ext uri="{FF2B5EF4-FFF2-40B4-BE49-F238E27FC236}">
                <a16:creationId xmlns:a16="http://schemas.microsoft.com/office/drawing/2014/main" id="{0841995A-84CF-499D-874D-634C9080BF0C}"/>
              </a:ext>
            </a:extLst>
          </p:cNvPr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" name="Google Shape;274;p29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D735D37B-7B28-4D99-BCC5-2456A9E776B6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-118080" y="0"/>
            <a:ext cx="12309840" cy="6857640"/>
          </a:xfrm>
          <a:prstGeom prst="rect">
            <a:avLst/>
          </a:prstGeom>
          <a:ln w="0">
            <a:noFill/>
          </a:ln>
        </p:spPr>
      </p:pic>
      <p:sp>
        <p:nvSpPr>
          <p:cNvPr id="11" name="Google Shape;275;p29">
            <a:extLst>
              <a:ext uri="{FF2B5EF4-FFF2-40B4-BE49-F238E27FC236}">
                <a16:creationId xmlns:a16="http://schemas.microsoft.com/office/drawing/2014/main" id="{311EDB58-D4EF-4AD1-856B-39091C5A324B}"/>
              </a:ext>
            </a:extLst>
          </p:cNvPr>
          <p:cNvSpPr/>
          <p:nvPr/>
        </p:nvSpPr>
        <p:spPr>
          <a:xfrm>
            <a:off x="695520" y="348840"/>
            <a:ext cx="10752120" cy="500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90000"/>
              </a:lnSpc>
              <a:tabLst>
                <a:tab pos="0" algn="l"/>
              </a:tabLst>
            </a:pPr>
            <a:r>
              <a:rPr lang="ru-RU" sz="4000" b="1" strike="noStrike" spc="-1" dirty="0">
                <a:solidFill>
                  <a:srgbClr val="FFFFFF"/>
                </a:solidFill>
                <a:latin typeface="Roboto"/>
                <a:ea typeface="Roboto"/>
              </a:rPr>
              <a:t>Реализация проекта. Описание решения</a:t>
            </a:r>
            <a:endParaRPr lang="ru-RU" sz="4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TextBox 1">
            <a:extLst>
              <a:ext uri="{FF2B5EF4-FFF2-40B4-BE49-F238E27FC236}">
                <a16:creationId xmlns:a16="http://schemas.microsoft.com/office/drawing/2014/main" id="{952BF670-93AB-4A91-B436-0F7F628D8707}"/>
              </a:ext>
            </a:extLst>
          </p:cNvPr>
          <p:cNvSpPr/>
          <p:nvPr/>
        </p:nvSpPr>
        <p:spPr>
          <a:xfrm>
            <a:off x="263520" y="1412640"/>
            <a:ext cx="11064600" cy="470752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В качестве технологии реализации было выбрано построение сетевой инфраструктуры ЦОД с организацией L3-фабрики с использованием технологии инкапсуляции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VxLAN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для обеспечения логического разделения клиентского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data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-трафика в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overlay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.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Для сигнализации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control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plane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используется протокол BGP с расширением EVPN.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Фабрика построена по схеме 3-х уровневой сети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Клоза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.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На уровне </a:t>
            </a:r>
            <a:r>
              <a:rPr lang="en-US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S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pine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</a:t>
            </a:r>
            <a:r>
              <a:rPr lang="ru-RU" sz="2000" spc="-1" dirty="0">
                <a:latin typeface="Avenir"/>
                <a:ea typeface="Arial"/>
              </a:rPr>
              <a:t>и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Leaf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будут используется свитчи с </a:t>
            </a:r>
            <a:r>
              <a:rPr lang="en-US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48-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ю портами по 10 Гбит и </a:t>
            </a:r>
            <a:r>
              <a:rPr lang="en-US" sz="2000" spc="-1" dirty="0">
                <a:latin typeface="Avenir"/>
                <a:ea typeface="Arial"/>
              </a:rPr>
              <a:t>4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-я портами по </a:t>
            </a:r>
            <a:r>
              <a:rPr lang="en-US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40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Гбит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Для подключения серверов к 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leaf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 коммутаторам б</a:t>
            </a:r>
            <a:r>
              <a:rPr lang="en-US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e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дет применяется технология </a:t>
            </a:r>
            <a:r>
              <a:rPr lang="en-US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ESI-LAGs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На уровне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spine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используется 2 коммутатора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В данной схеме выход из строя любого из устройств не приведет к потере связности (однако может привести к уменьшению пропускной способности)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Портовую емкость фабрики можно увеличивать без изменения принципиальной схемы, добавлением новых стоек с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Leaf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коммутаторами (до исчерпания портов на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spine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коммутаторах).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Связь фабрики с внешними ресурсами осуществляется через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service</a:t>
            </a:r>
            <a:r>
              <a:rPr lang="ru-RU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</a:t>
            </a:r>
            <a:r>
              <a:rPr lang="ru-RU" sz="2000" b="0" strike="noStrike" spc="-1" dirty="0" err="1">
                <a:solidFill>
                  <a:srgbClr val="000000"/>
                </a:solidFill>
                <a:latin typeface="Avenir"/>
                <a:ea typeface="Arial"/>
              </a:rPr>
              <a:t>leaf</a:t>
            </a:r>
            <a:r>
              <a:rPr lang="en-US" sz="2000" b="0" strike="noStrike" spc="-1" dirty="0">
                <a:solidFill>
                  <a:srgbClr val="000000"/>
                </a:solidFill>
                <a:latin typeface="Avenir"/>
                <a:ea typeface="Arial"/>
              </a:rPr>
              <a:t> </a:t>
            </a:r>
            <a:endParaRPr lang="ru-RU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31123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728</TotalTime>
  <Words>1602</Words>
  <Application>Microsoft Office PowerPoint</Application>
  <PresentationFormat>Широкоэкранный</PresentationFormat>
  <Paragraphs>334</Paragraphs>
  <Slides>24</Slides>
  <Notes>24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33" baseType="lpstr">
      <vt:lpstr>Arial</vt:lpstr>
      <vt:lpstr>Avenir</vt:lpstr>
      <vt:lpstr>Times New Roman</vt:lpstr>
      <vt:lpstr>Noto Sans Symbols</vt:lpstr>
      <vt:lpstr>Book Antiqua</vt:lpstr>
      <vt:lpstr>Calibri</vt:lpstr>
      <vt:lpstr>Roboto</vt:lpstr>
      <vt:lpstr>Wingdings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Николаев Александр Валерьевич</dc:creator>
  <cp:lastModifiedBy>Николаев Александр Валерьевич</cp:lastModifiedBy>
  <cp:revision>32</cp:revision>
  <dcterms:modified xsi:type="dcterms:W3CDTF">2023-11-29T12:57:45Z</dcterms:modified>
</cp:coreProperties>
</file>